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2" r:id="rId4"/>
    <p:sldId id="263" r:id="rId5"/>
    <p:sldId id="264" r:id="rId6"/>
    <p:sldId id="265" r:id="rId7"/>
    <p:sldId id="266" r:id="rId8"/>
    <p:sldId id="267" r:id="rId9"/>
    <p:sldId id="271" r:id="rId10"/>
    <p:sldId id="272" r:id="rId11"/>
    <p:sldId id="273" r:id="rId12"/>
    <p:sldId id="274" r:id="rId13"/>
    <p:sldId id="275" r:id="rId14"/>
    <p:sldId id="270" r:id="rId15"/>
    <p:sldId id="257" r:id="rId16"/>
    <p:sldId id="258" r:id="rId17"/>
    <p:sldId id="259" r:id="rId18"/>
    <p:sldId id="261" r:id="rId19"/>
    <p:sldId id="276" r:id="rId20"/>
    <p:sldId id="268" r:id="rId21"/>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6" d="100"/>
          <a:sy n="86" d="100"/>
        </p:scale>
        <p:origin x="-696"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6DFCAC5-DB28-8091-79C5-7D5282AD169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9F6F561E-4443-F5A1-251C-9E0A60BB65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B0E5C806-CB51-0684-2101-54AF543BEF06}"/>
              </a:ext>
            </a:extLst>
          </p:cNvPr>
          <p:cNvSpPr>
            <a:spLocks noGrp="1"/>
          </p:cNvSpPr>
          <p:nvPr>
            <p:ph type="dt" sz="half" idx="10"/>
          </p:nvPr>
        </p:nvSpPr>
        <p:spPr/>
        <p:txBody>
          <a:bodyPr/>
          <a:lstStyle/>
          <a:p>
            <a:fld id="{82A67AA0-3DEE-492D-ABF4-711272539C9C}" type="datetimeFigureOut">
              <a:rPr lang="fr-FR" smtClean="0"/>
              <a:pPr/>
              <a:t>01/03/2026</a:t>
            </a:fld>
            <a:endParaRPr lang="fr-FR"/>
          </a:p>
        </p:txBody>
      </p:sp>
      <p:sp>
        <p:nvSpPr>
          <p:cNvPr id="5" name="Espace réservé du pied de page 4">
            <a:extLst>
              <a:ext uri="{FF2B5EF4-FFF2-40B4-BE49-F238E27FC236}">
                <a16:creationId xmlns:a16="http://schemas.microsoft.com/office/drawing/2014/main" xmlns="" id="{BC423E52-6CA3-A57B-624E-C0FED20EC66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C115E448-8643-AFBE-5945-ED44C7AF436C}"/>
              </a:ext>
            </a:extLst>
          </p:cNvPr>
          <p:cNvSpPr>
            <a:spLocks noGrp="1"/>
          </p:cNvSpPr>
          <p:nvPr>
            <p:ph type="sldNum" sz="quarter" idx="12"/>
          </p:nvPr>
        </p:nvSpPr>
        <p:spPr/>
        <p:txBody>
          <a:bodyPr/>
          <a:lstStyle/>
          <a:p>
            <a:fld id="{106629C2-21C5-4F29-B3B1-7702D90F59F1}" type="slidenum">
              <a:rPr lang="fr-FR" smtClean="0"/>
              <a:pPr/>
              <a:t>‹N°›</a:t>
            </a:fld>
            <a:endParaRPr lang="fr-FR"/>
          </a:p>
        </p:txBody>
      </p:sp>
    </p:spTree>
    <p:extLst>
      <p:ext uri="{BB962C8B-B14F-4D97-AF65-F5344CB8AC3E}">
        <p14:creationId xmlns:p14="http://schemas.microsoft.com/office/powerpoint/2010/main" xmlns="" val="1354663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056C7FD-1429-850A-1C95-49439E184EB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75F8A7BF-16E4-09AB-7453-6BEAC9458E6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E59359D9-2741-4C54-BE36-DBC9AEC6BA06}"/>
              </a:ext>
            </a:extLst>
          </p:cNvPr>
          <p:cNvSpPr>
            <a:spLocks noGrp="1"/>
          </p:cNvSpPr>
          <p:nvPr>
            <p:ph type="dt" sz="half" idx="10"/>
          </p:nvPr>
        </p:nvSpPr>
        <p:spPr/>
        <p:txBody>
          <a:bodyPr/>
          <a:lstStyle/>
          <a:p>
            <a:fld id="{82A67AA0-3DEE-492D-ABF4-711272539C9C}" type="datetimeFigureOut">
              <a:rPr lang="fr-FR" smtClean="0"/>
              <a:pPr/>
              <a:t>01/03/2026</a:t>
            </a:fld>
            <a:endParaRPr lang="fr-FR"/>
          </a:p>
        </p:txBody>
      </p:sp>
      <p:sp>
        <p:nvSpPr>
          <p:cNvPr id="5" name="Espace réservé du pied de page 4">
            <a:extLst>
              <a:ext uri="{FF2B5EF4-FFF2-40B4-BE49-F238E27FC236}">
                <a16:creationId xmlns:a16="http://schemas.microsoft.com/office/drawing/2014/main" xmlns="" id="{8AE806C8-4279-2D2F-D3A4-785044A9CFF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0892B64C-DE1C-F61F-EB85-E172A74042C7}"/>
              </a:ext>
            </a:extLst>
          </p:cNvPr>
          <p:cNvSpPr>
            <a:spLocks noGrp="1"/>
          </p:cNvSpPr>
          <p:nvPr>
            <p:ph type="sldNum" sz="quarter" idx="12"/>
          </p:nvPr>
        </p:nvSpPr>
        <p:spPr/>
        <p:txBody>
          <a:bodyPr/>
          <a:lstStyle/>
          <a:p>
            <a:fld id="{106629C2-21C5-4F29-B3B1-7702D90F59F1}" type="slidenum">
              <a:rPr lang="fr-FR" smtClean="0"/>
              <a:pPr/>
              <a:t>‹N°›</a:t>
            </a:fld>
            <a:endParaRPr lang="fr-FR"/>
          </a:p>
        </p:txBody>
      </p:sp>
    </p:spTree>
    <p:extLst>
      <p:ext uri="{BB962C8B-B14F-4D97-AF65-F5344CB8AC3E}">
        <p14:creationId xmlns:p14="http://schemas.microsoft.com/office/powerpoint/2010/main" xmlns="" val="1797597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DE07E9EA-49C6-7C67-79E7-A25A08D2082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E10BFBE7-961B-3B65-EE1D-7A0F3A86C5F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2B6E7B91-7118-FA05-3962-DE04C100CA63}"/>
              </a:ext>
            </a:extLst>
          </p:cNvPr>
          <p:cNvSpPr>
            <a:spLocks noGrp="1"/>
          </p:cNvSpPr>
          <p:nvPr>
            <p:ph type="dt" sz="half" idx="10"/>
          </p:nvPr>
        </p:nvSpPr>
        <p:spPr/>
        <p:txBody>
          <a:bodyPr/>
          <a:lstStyle/>
          <a:p>
            <a:fld id="{82A67AA0-3DEE-492D-ABF4-711272539C9C}" type="datetimeFigureOut">
              <a:rPr lang="fr-FR" smtClean="0"/>
              <a:pPr/>
              <a:t>01/03/2026</a:t>
            </a:fld>
            <a:endParaRPr lang="fr-FR"/>
          </a:p>
        </p:txBody>
      </p:sp>
      <p:sp>
        <p:nvSpPr>
          <p:cNvPr id="5" name="Espace réservé du pied de page 4">
            <a:extLst>
              <a:ext uri="{FF2B5EF4-FFF2-40B4-BE49-F238E27FC236}">
                <a16:creationId xmlns:a16="http://schemas.microsoft.com/office/drawing/2014/main" xmlns="" id="{3431FFB4-E03F-DA80-0735-0D016EFA64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962A49C8-5B3E-68BD-D365-68A84B760BB4}"/>
              </a:ext>
            </a:extLst>
          </p:cNvPr>
          <p:cNvSpPr>
            <a:spLocks noGrp="1"/>
          </p:cNvSpPr>
          <p:nvPr>
            <p:ph type="sldNum" sz="quarter" idx="12"/>
          </p:nvPr>
        </p:nvSpPr>
        <p:spPr/>
        <p:txBody>
          <a:bodyPr/>
          <a:lstStyle/>
          <a:p>
            <a:fld id="{106629C2-21C5-4F29-B3B1-7702D90F59F1}" type="slidenum">
              <a:rPr lang="fr-FR" smtClean="0"/>
              <a:pPr/>
              <a:t>‹N°›</a:t>
            </a:fld>
            <a:endParaRPr lang="fr-FR"/>
          </a:p>
        </p:txBody>
      </p:sp>
    </p:spTree>
    <p:extLst>
      <p:ext uri="{BB962C8B-B14F-4D97-AF65-F5344CB8AC3E}">
        <p14:creationId xmlns:p14="http://schemas.microsoft.com/office/powerpoint/2010/main" xmlns="" val="384973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2F7987A-F5CC-A198-D556-6A9B9A1F015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9830E253-3980-1B49-6137-454C86B8FA7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5FA282BB-3501-B4C5-9A6E-F68585A2E340}"/>
              </a:ext>
            </a:extLst>
          </p:cNvPr>
          <p:cNvSpPr>
            <a:spLocks noGrp="1"/>
          </p:cNvSpPr>
          <p:nvPr>
            <p:ph type="dt" sz="half" idx="10"/>
          </p:nvPr>
        </p:nvSpPr>
        <p:spPr/>
        <p:txBody>
          <a:bodyPr/>
          <a:lstStyle/>
          <a:p>
            <a:fld id="{82A67AA0-3DEE-492D-ABF4-711272539C9C}" type="datetimeFigureOut">
              <a:rPr lang="fr-FR" smtClean="0"/>
              <a:pPr/>
              <a:t>01/03/2026</a:t>
            </a:fld>
            <a:endParaRPr lang="fr-FR"/>
          </a:p>
        </p:txBody>
      </p:sp>
      <p:sp>
        <p:nvSpPr>
          <p:cNvPr id="5" name="Espace réservé du pied de page 4">
            <a:extLst>
              <a:ext uri="{FF2B5EF4-FFF2-40B4-BE49-F238E27FC236}">
                <a16:creationId xmlns:a16="http://schemas.microsoft.com/office/drawing/2014/main" xmlns="" id="{4F7CDA74-4149-C2DC-4626-B50730F3F9B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840A94CD-A60D-4B45-31FA-4905ED5A90D8}"/>
              </a:ext>
            </a:extLst>
          </p:cNvPr>
          <p:cNvSpPr>
            <a:spLocks noGrp="1"/>
          </p:cNvSpPr>
          <p:nvPr>
            <p:ph type="sldNum" sz="quarter" idx="12"/>
          </p:nvPr>
        </p:nvSpPr>
        <p:spPr/>
        <p:txBody>
          <a:bodyPr/>
          <a:lstStyle/>
          <a:p>
            <a:fld id="{106629C2-21C5-4F29-B3B1-7702D90F59F1}" type="slidenum">
              <a:rPr lang="fr-FR" smtClean="0"/>
              <a:pPr/>
              <a:t>‹N°›</a:t>
            </a:fld>
            <a:endParaRPr lang="fr-FR"/>
          </a:p>
        </p:txBody>
      </p:sp>
    </p:spTree>
    <p:extLst>
      <p:ext uri="{BB962C8B-B14F-4D97-AF65-F5344CB8AC3E}">
        <p14:creationId xmlns:p14="http://schemas.microsoft.com/office/powerpoint/2010/main" xmlns="" val="51598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76C292F-C844-8F9F-7B31-4501E8D2B55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09380DB8-87B6-4679-C294-1E964D3515B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96F43A56-E390-EDFD-B0E2-D54D873820DC}"/>
              </a:ext>
            </a:extLst>
          </p:cNvPr>
          <p:cNvSpPr>
            <a:spLocks noGrp="1"/>
          </p:cNvSpPr>
          <p:nvPr>
            <p:ph type="dt" sz="half" idx="10"/>
          </p:nvPr>
        </p:nvSpPr>
        <p:spPr/>
        <p:txBody>
          <a:bodyPr/>
          <a:lstStyle/>
          <a:p>
            <a:fld id="{82A67AA0-3DEE-492D-ABF4-711272539C9C}" type="datetimeFigureOut">
              <a:rPr lang="fr-FR" smtClean="0"/>
              <a:pPr/>
              <a:t>01/03/2026</a:t>
            </a:fld>
            <a:endParaRPr lang="fr-FR"/>
          </a:p>
        </p:txBody>
      </p:sp>
      <p:sp>
        <p:nvSpPr>
          <p:cNvPr id="5" name="Espace réservé du pied de page 4">
            <a:extLst>
              <a:ext uri="{FF2B5EF4-FFF2-40B4-BE49-F238E27FC236}">
                <a16:creationId xmlns:a16="http://schemas.microsoft.com/office/drawing/2014/main" xmlns="" id="{B40D7D95-45AA-EB7C-2174-55D1964D035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F6F6B7AC-1AE5-FC77-DC85-94F11AFC9AD2}"/>
              </a:ext>
            </a:extLst>
          </p:cNvPr>
          <p:cNvSpPr>
            <a:spLocks noGrp="1"/>
          </p:cNvSpPr>
          <p:nvPr>
            <p:ph type="sldNum" sz="quarter" idx="12"/>
          </p:nvPr>
        </p:nvSpPr>
        <p:spPr/>
        <p:txBody>
          <a:bodyPr/>
          <a:lstStyle/>
          <a:p>
            <a:fld id="{106629C2-21C5-4F29-B3B1-7702D90F59F1}" type="slidenum">
              <a:rPr lang="fr-FR" smtClean="0"/>
              <a:pPr/>
              <a:t>‹N°›</a:t>
            </a:fld>
            <a:endParaRPr lang="fr-FR"/>
          </a:p>
        </p:txBody>
      </p:sp>
    </p:spTree>
    <p:extLst>
      <p:ext uri="{BB962C8B-B14F-4D97-AF65-F5344CB8AC3E}">
        <p14:creationId xmlns:p14="http://schemas.microsoft.com/office/powerpoint/2010/main" xmlns="" val="212775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F7FBE48-6539-C3DA-3895-2964E9330E9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EE7F8DFD-E3CD-6F33-6C09-13B1FC39646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801876F3-6AEA-1ADF-ACB6-4DD9387AD58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5883B30D-97D4-F533-A9B7-131C406711A3}"/>
              </a:ext>
            </a:extLst>
          </p:cNvPr>
          <p:cNvSpPr>
            <a:spLocks noGrp="1"/>
          </p:cNvSpPr>
          <p:nvPr>
            <p:ph type="dt" sz="half" idx="10"/>
          </p:nvPr>
        </p:nvSpPr>
        <p:spPr/>
        <p:txBody>
          <a:bodyPr/>
          <a:lstStyle/>
          <a:p>
            <a:fld id="{82A67AA0-3DEE-492D-ABF4-711272539C9C}" type="datetimeFigureOut">
              <a:rPr lang="fr-FR" smtClean="0"/>
              <a:pPr/>
              <a:t>01/03/2026</a:t>
            </a:fld>
            <a:endParaRPr lang="fr-FR"/>
          </a:p>
        </p:txBody>
      </p:sp>
      <p:sp>
        <p:nvSpPr>
          <p:cNvPr id="6" name="Espace réservé du pied de page 5">
            <a:extLst>
              <a:ext uri="{FF2B5EF4-FFF2-40B4-BE49-F238E27FC236}">
                <a16:creationId xmlns:a16="http://schemas.microsoft.com/office/drawing/2014/main" xmlns="" id="{CE1C0D62-6F4E-1222-A13A-587012086F3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BB5C4723-57C8-0CE3-F532-18B3A57F7013}"/>
              </a:ext>
            </a:extLst>
          </p:cNvPr>
          <p:cNvSpPr>
            <a:spLocks noGrp="1"/>
          </p:cNvSpPr>
          <p:nvPr>
            <p:ph type="sldNum" sz="quarter" idx="12"/>
          </p:nvPr>
        </p:nvSpPr>
        <p:spPr/>
        <p:txBody>
          <a:bodyPr/>
          <a:lstStyle/>
          <a:p>
            <a:fld id="{106629C2-21C5-4F29-B3B1-7702D90F59F1}" type="slidenum">
              <a:rPr lang="fr-FR" smtClean="0"/>
              <a:pPr/>
              <a:t>‹N°›</a:t>
            </a:fld>
            <a:endParaRPr lang="fr-FR"/>
          </a:p>
        </p:txBody>
      </p:sp>
    </p:spTree>
    <p:extLst>
      <p:ext uri="{BB962C8B-B14F-4D97-AF65-F5344CB8AC3E}">
        <p14:creationId xmlns:p14="http://schemas.microsoft.com/office/powerpoint/2010/main" xmlns="" val="2868654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273D88E-50DC-459C-B18D-13D9B952DF3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0CBB2E40-D6C6-96D2-9413-9E1C8F2161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6D94274C-292C-E588-1EAE-E8A1D93B5EA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FB8376A5-801E-748D-1758-31D6B2141A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2E3D5F4A-E76F-BC97-3CB7-9F24457B9D6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C3896ED8-2277-40E3-83BF-8A5FA4FD38BC}"/>
              </a:ext>
            </a:extLst>
          </p:cNvPr>
          <p:cNvSpPr>
            <a:spLocks noGrp="1"/>
          </p:cNvSpPr>
          <p:nvPr>
            <p:ph type="dt" sz="half" idx="10"/>
          </p:nvPr>
        </p:nvSpPr>
        <p:spPr/>
        <p:txBody>
          <a:bodyPr/>
          <a:lstStyle/>
          <a:p>
            <a:fld id="{82A67AA0-3DEE-492D-ABF4-711272539C9C}" type="datetimeFigureOut">
              <a:rPr lang="fr-FR" smtClean="0"/>
              <a:pPr/>
              <a:t>01/03/2026</a:t>
            </a:fld>
            <a:endParaRPr lang="fr-FR"/>
          </a:p>
        </p:txBody>
      </p:sp>
      <p:sp>
        <p:nvSpPr>
          <p:cNvPr id="8" name="Espace réservé du pied de page 7">
            <a:extLst>
              <a:ext uri="{FF2B5EF4-FFF2-40B4-BE49-F238E27FC236}">
                <a16:creationId xmlns:a16="http://schemas.microsoft.com/office/drawing/2014/main" xmlns="" id="{543E062D-4659-BFD5-F53B-1E143FDC191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E698AC6F-D599-C879-65A6-C904E2CA10A2}"/>
              </a:ext>
            </a:extLst>
          </p:cNvPr>
          <p:cNvSpPr>
            <a:spLocks noGrp="1"/>
          </p:cNvSpPr>
          <p:nvPr>
            <p:ph type="sldNum" sz="quarter" idx="12"/>
          </p:nvPr>
        </p:nvSpPr>
        <p:spPr/>
        <p:txBody>
          <a:bodyPr/>
          <a:lstStyle/>
          <a:p>
            <a:fld id="{106629C2-21C5-4F29-B3B1-7702D90F59F1}" type="slidenum">
              <a:rPr lang="fr-FR" smtClean="0"/>
              <a:pPr/>
              <a:t>‹N°›</a:t>
            </a:fld>
            <a:endParaRPr lang="fr-FR"/>
          </a:p>
        </p:txBody>
      </p:sp>
    </p:spTree>
    <p:extLst>
      <p:ext uri="{BB962C8B-B14F-4D97-AF65-F5344CB8AC3E}">
        <p14:creationId xmlns:p14="http://schemas.microsoft.com/office/powerpoint/2010/main" xmlns="" val="2727698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16FC1AF-4FB0-42C2-7112-8597C622B37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4CB3203C-1417-35AE-4131-8F823E921CB0}"/>
              </a:ext>
            </a:extLst>
          </p:cNvPr>
          <p:cNvSpPr>
            <a:spLocks noGrp="1"/>
          </p:cNvSpPr>
          <p:nvPr>
            <p:ph type="dt" sz="half" idx="10"/>
          </p:nvPr>
        </p:nvSpPr>
        <p:spPr/>
        <p:txBody>
          <a:bodyPr/>
          <a:lstStyle/>
          <a:p>
            <a:fld id="{82A67AA0-3DEE-492D-ABF4-711272539C9C}" type="datetimeFigureOut">
              <a:rPr lang="fr-FR" smtClean="0"/>
              <a:pPr/>
              <a:t>01/03/2026</a:t>
            </a:fld>
            <a:endParaRPr lang="fr-FR"/>
          </a:p>
        </p:txBody>
      </p:sp>
      <p:sp>
        <p:nvSpPr>
          <p:cNvPr id="4" name="Espace réservé du pied de page 3">
            <a:extLst>
              <a:ext uri="{FF2B5EF4-FFF2-40B4-BE49-F238E27FC236}">
                <a16:creationId xmlns:a16="http://schemas.microsoft.com/office/drawing/2014/main" xmlns="" id="{8B2807A9-D114-EC47-D3CC-73313799C10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6F6904BA-3677-3440-A257-88F2E61E0897}"/>
              </a:ext>
            </a:extLst>
          </p:cNvPr>
          <p:cNvSpPr>
            <a:spLocks noGrp="1"/>
          </p:cNvSpPr>
          <p:nvPr>
            <p:ph type="sldNum" sz="quarter" idx="12"/>
          </p:nvPr>
        </p:nvSpPr>
        <p:spPr/>
        <p:txBody>
          <a:bodyPr/>
          <a:lstStyle/>
          <a:p>
            <a:fld id="{106629C2-21C5-4F29-B3B1-7702D90F59F1}" type="slidenum">
              <a:rPr lang="fr-FR" smtClean="0"/>
              <a:pPr/>
              <a:t>‹N°›</a:t>
            </a:fld>
            <a:endParaRPr lang="fr-FR"/>
          </a:p>
        </p:txBody>
      </p:sp>
    </p:spTree>
    <p:extLst>
      <p:ext uri="{BB962C8B-B14F-4D97-AF65-F5344CB8AC3E}">
        <p14:creationId xmlns:p14="http://schemas.microsoft.com/office/powerpoint/2010/main" xmlns="" val="407683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3ABC2262-37F3-B6A1-AFF9-F82F567368CC}"/>
              </a:ext>
            </a:extLst>
          </p:cNvPr>
          <p:cNvSpPr>
            <a:spLocks noGrp="1"/>
          </p:cNvSpPr>
          <p:nvPr>
            <p:ph type="dt" sz="half" idx="10"/>
          </p:nvPr>
        </p:nvSpPr>
        <p:spPr/>
        <p:txBody>
          <a:bodyPr/>
          <a:lstStyle/>
          <a:p>
            <a:fld id="{82A67AA0-3DEE-492D-ABF4-711272539C9C}" type="datetimeFigureOut">
              <a:rPr lang="fr-FR" smtClean="0"/>
              <a:pPr/>
              <a:t>01/03/2026</a:t>
            </a:fld>
            <a:endParaRPr lang="fr-FR"/>
          </a:p>
        </p:txBody>
      </p:sp>
      <p:sp>
        <p:nvSpPr>
          <p:cNvPr id="3" name="Espace réservé du pied de page 2">
            <a:extLst>
              <a:ext uri="{FF2B5EF4-FFF2-40B4-BE49-F238E27FC236}">
                <a16:creationId xmlns:a16="http://schemas.microsoft.com/office/drawing/2014/main" xmlns="" id="{8B5A8B10-1AD5-0FD0-F6F1-D62A10A95AB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FB046405-7F87-86CB-91E6-ACC5CF2B177D}"/>
              </a:ext>
            </a:extLst>
          </p:cNvPr>
          <p:cNvSpPr>
            <a:spLocks noGrp="1"/>
          </p:cNvSpPr>
          <p:nvPr>
            <p:ph type="sldNum" sz="quarter" idx="12"/>
          </p:nvPr>
        </p:nvSpPr>
        <p:spPr/>
        <p:txBody>
          <a:bodyPr/>
          <a:lstStyle/>
          <a:p>
            <a:fld id="{106629C2-21C5-4F29-B3B1-7702D90F59F1}" type="slidenum">
              <a:rPr lang="fr-FR" smtClean="0"/>
              <a:pPr/>
              <a:t>‹N°›</a:t>
            </a:fld>
            <a:endParaRPr lang="fr-FR"/>
          </a:p>
        </p:txBody>
      </p:sp>
    </p:spTree>
    <p:extLst>
      <p:ext uri="{BB962C8B-B14F-4D97-AF65-F5344CB8AC3E}">
        <p14:creationId xmlns:p14="http://schemas.microsoft.com/office/powerpoint/2010/main" xmlns="" val="319469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C2356DE-6374-0148-8085-75E31BCB00C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8FB0E0A5-F83A-5154-0B55-3A42CED097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0A3BE638-FC2E-1448-047D-71C15060C6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039A7BBD-1A45-30CD-2D49-DEF4DF5842C3}"/>
              </a:ext>
            </a:extLst>
          </p:cNvPr>
          <p:cNvSpPr>
            <a:spLocks noGrp="1"/>
          </p:cNvSpPr>
          <p:nvPr>
            <p:ph type="dt" sz="half" idx="10"/>
          </p:nvPr>
        </p:nvSpPr>
        <p:spPr/>
        <p:txBody>
          <a:bodyPr/>
          <a:lstStyle/>
          <a:p>
            <a:fld id="{82A67AA0-3DEE-492D-ABF4-711272539C9C}" type="datetimeFigureOut">
              <a:rPr lang="fr-FR" smtClean="0"/>
              <a:pPr/>
              <a:t>01/03/2026</a:t>
            </a:fld>
            <a:endParaRPr lang="fr-FR"/>
          </a:p>
        </p:txBody>
      </p:sp>
      <p:sp>
        <p:nvSpPr>
          <p:cNvPr id="6" name="Espace réservé du pied de page 5">
            <a:extLst>
              <a:ext uri="{FF2B5EF4-FFF2-40B4-BE49-F238E27FC236}">
                <a16:creationId xmlns:a16="http://schemas.microsoft.com/office/drawing/2014/main" xmlns="" id="{A71ACA23-4E3B-6370-1C56-8360EAFA1FB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44041BBE-B0FE-6718-5690-DECF644BE49C}"/>
              </a:ext>
            </a:extLst>
          </p:cNvPr>
          <p:cNvSpPr>
            <a:spLocks noGrp="1"/>
          </p:cNvSpPr>
          <p:nvPr>
            <p:ph type="sldNum" sz="quarter" idx="12"/>
          </p:nvPr>
        </p:nvSpPr>
        <p:spPr/>
        <p:txBody>
          <a:bodyPr/>
          <a:lstStyle/>
          <a:p>
            <a:fld id="{106629C2-21C5-4F29-B3B1-7702D90F59F1}" type="slidenum">
              <a:rPr lang="fr-FR" smtClean="0"/>
              <a:pPr/>
              <a:t>‹N°›</a:t>
            </a:fld>
            <a:endParaRPr lang="fr-FR"/>
          </a:p>
        </p:txBody>
      </p:sp>
    </p:spTree>
    <p:extLst>
      <p:ext uri="{BB962C8B-B14F-4D97-AF65-F5344CB8AC3E}">
        <p14:creationId xmlns:p14="http://schemas.microsoft.com/office/powerpoint/2010/main" xmlns="" val="779897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8E61526-09DE-E543-D072-C0F6C818D9B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12D7FD11-6DAF-9E21-801F-54F0BA386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7081662F-8188-15FE-4D65-343E28C055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5B603962-DA2D-7D11-0E4F-791382A83A4C}"/>
              </a:ext>
            </a:extLst>
          </p:cNvPr>
          <p:cNvSpPr>
            <a:spLocks noGrp="1"/>
          </p:cNvSpPr>
          <p:nvPr>
            <p:ph type="dt" sz="half" idx="10"/>
          </p:nvPr>
        </p:nvSpPr>
        <p:spPr/>
        <p:txBody>
          <a:bodyPr/>
          <a:lstStyle/>
          <a:p>
            <a:fld id="{82A67AA0-3DEE-492D-ABF4-711272539C9C}" type="datetimeFigureOut">
              <a:rPr lang="fr-FR" smtClean="0"/>
              <a:pPr/>
              <a:t>01/03/2026</a:t>
            </a:fld>
            <a:endParaRPr lang="fr-FR"/>
          </a:p>
        </p:txBody>
      </p:sp>
      <p:sp>
        <p:nvSpPr>
          <p:cNvPr id="6" name="Espace réservé du pied de page 5">
            <a:extLst>
              <a:ext uri="{FF2B5EF4-FFF2-40B4-BE49-F238E27FC236}">
                <a16:creationId xmlns:a16="http://schemas.microsoft.com/office/drawing/2014/main" xmlns="" id="{9D9B35C9-5C35-B233-2780-FDCBCC88D05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AB2676AC-D98B-589C-4F62-B2C28946C600}"/>
              </a:ext>
            </a:extLst>
          </p:cNvPr>
          <p:cNvSpPr>
            <a:spLocks noGrp="1"/>
          </p:cNvSpPr>
          <p:nvPr>
            <p:ph type="sldNum" sz="quarter" idx="12"/>
          </p:nvPr>
        </p:nvSpPr>
        <p:spPr/>
        <p:txBody>
          <a:bodyPr/>
          <a:lstStyle/>
          <a:p>
            <a:fld id="{106629C2-21C5-4F29-B3B1-7702D90F59F1}" type="slidenum">
              <a:rPr lang="fr-FR" smtClean="0"/>
              <a:pPr/>
              <a:t>‹N°›</a:t>
            </a:fld>
            <a:endParaRPr lang="fr-FR"/>
          </a:p>
        </p:txBody>
      </p:sp>
    </p:spTree>
    <p:extLst>
      <p:ext uri="{BB962C8B-B14F-4D97-AF65-F5344CB8AC3E}">
        <p14:creationId xmlns:p14="http://schemas.microsoft.com/office/powerpoint/2010/main" xmlns="" val="3392119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B0FE7EF7-6A5B-246E-88F1-84EACCFA8F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37CFA3C4-39A1-3B14-808E-4F3AB2B9C0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314DB61D-8D1F-30BC-4F1C-F4B97E7F1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A67AA0-3DEE-492D-ABF4-711272539C9C}" type="datetimeFigureOut">
              <a:rPr lang="fr-FR" smtClean="0"/>
              <a:pPr/>
              <a:t>01/03/2026</a:t>
            </a:fld>
            <a:endParaRPr lang="fr-FR"/>
          </a:p>
        </p:txBody>
      </p:sp>
      <p:sp>
        <p:nvSpPr>
          <p:cNvPr id="5" name="Espace réservé du pied de page 4">
            <a:extLst>
              <a:ext uri="{FF2B5EF4-FFF2-40B4-BE49-F238E27FC236}">
                <a16:creationId xmlns:a16="http://schemas.microsoft.com/office/drawing/2014/main" xmlns="" id="{1BEF8493-964A-B989-4A24-90C3AF8610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5E9F43CD-D554-78BD-973A-DF50365447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6629C2-21C5-4F29-B3B1-7702D90F59F1}" type="slidenum">
              <a:rPr lang="fr-FR" smtClean="0"/>
              <a:pPr/>
              <a:t>‹N°›</a:t>
            </a:fld>
            <a:endParaRPr lang="fr-FR"/>
          </a:p>
        </p:txBody>
      </p:sp>
    </p:spTree>
    <p:extLst>
      <p:ext uri="{BB962C8B-B14F-4D97-AF65-F5344CB8AC3E}">
        <p14:creationId xmlns:p14="http://schemas.microsoft.com/office/powerpoint/2010/main" xmlns="" val="1017407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jpe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hyperlink" Target="mailto:philippe.besson183@orange.fr" TargetMode="Externa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5.jpe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9030494-A42A-46D3-9CAA-F5C3E2DDCD31}"/>
              </a:ext>
            </a:extLst>
          </p:cNvPr>
          <p:cNvSpPr>
            <a:spLocks noGrp="1"/>
          </p:cNvSpPr>
          <p:nvPr>
            <p:ph type="ctrTitle"/>
          </p:nvPr>
        </p:nvSpPr>
        <p:spPr>
          <a:xfrm>
            <a:off x="294968" y="129535"/>
            <a:ext cx="6459796" cy="971908"/>
          </a:xfrm>
        </p:spPr>
        <p:txBody>
          <a:bodyPr>
            <a:normAutofit fontScale="90000"/>
          </a:bodyPr>
          <a:lstStyle/>
          <a:p>
            <a:r>
              <a:rPr lang="fr-FR" sz="3600" b="1" dirty="0">
                <a:latin typeface="Cambria" panose="02040503050406030204" pitchFamily="18" charset="0"/>
                <a:ea typeface="Cambria" panose="02040503050406030204" pitchFamily="18" charset="0"/>
              </a:rPr>
              <a:t>Grand Prix de Saint-Etienne Loire </a:t>
            </a:r>
            <a:r>
              <a:rPr lang="fr-FR" sz="3600" b="1" dirty="0" err="1">
                <a:latin typeface="Cambria" panose="02040503050406030204" pitchFamily="18" charset="0"/>
                <a:ea typeface="Cambria" panose="02040503050406030204" pitchFamily="18" charset="0"/>
              </a:rPr>
              <a:t>Activ</a:t>
            </a:r>
            <a:r>
              <a:rPr lang="fr-FR" sz="3600" b="1" dirty="0">
                <a:latin typeface="Cambria" panose="02040503050406030204" pitchFamily="18" charset="0"/>
                <a:ea typeface="Cambria" panose="02040503050406030204" pitchFamily="18" charset="0"/>
              </a:rPr>
              <a:t> Réseaux U19</a:t>
            </a:r>
          </a:p>
        </p:txBody>
      </p:sp>
      <p:sp>
        <p:nvSpPr>
          <p:cNvPr id="3" name="Sous-titre 2">
            <a:extLst>
              <a:ext uri="{FF2B5EF4-FFF2-40B4-BE49-F238E27FC236}">
                <a16:creationId xmlns:a16="http://schemas.microsoft.com/office/drawing/2014/main" xmlns="" id="{E1EA540F-59F7-5D6D-5F30-866ECE772374}"/>
              </a:ext>
            </a:extLst>
          </p:cNvPr>
          <p:cNvSpPr>
            <a:spLocks noGrp="1"/>
          </p:cNvSpPr>
          <p:nvPr>
            <p:ph type="subTitle" idx="1"/>
          </p:nvPr>
        </p:nvSpPr>
        <p:spPr>
          <a:xfrm>
            <a:off x="973394" y="3543045"/>
            <a:ext cx="5260257" cy="1655762"/>
          </a:xfrm>
        </p:spPr>
        <p:txBody>
          <a:bodyPr>
            <a:normAutofit/>
          </a:bodyPr>
          <a:lstStyle/>
          <a:p>
            <a:r>
              <a:rPr lang="fr-FR" sz="3200" b="1" dirty="0">
                <a:latin typeface="Cambria" panose="02040503050406030204" pitchFamily="18" charset="0"/>
                <a:ea typeface="Cambria" panose="02040503050406030204" pitchFamily="18" charset="0"/>
              </a:rPr>
              <a:t>Guide de la Course</a:t>
            </a:r>
            <a:endParaRPr lang="fr-FR" sz="3200" b="1" dirty="0"/>
          </a:p>
        </p:txBody>
      </p:sp>
      <p:pic>
        <p:nvPicPr>
          <p:cNvPr id="6" name="Image 5" descr="Une image contenant Graphique, Police, graphisme, texte&#10;&#10;Le contenu généré par l’IA peut être incorrect.">
            <a:extLst>
              <a:ext uri="{FF2B5EF4-FFF2-40B4-BE49-F238E27FC236}">
                <a16:creationId xmlns:a16="http://schemas.microsoft.com/office/drawing/2014/main" xmlns="" id="{F00E24A9-A044-A688-060F-9DA8C01B32C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3522" y="4582079"/>
            <a:ext cx="5580000" cy="1233455"/>
          </a:xfrm>
          <a:prstGeom prst="rect">
            <a:avLst/>
          </a:prstGeom>
        </p:spPr>
      </p:pic>
      <p:pic>
        <p:nvPicPr>
          <p:cNvPr id="5" name="Image 4" descr="Une image contenant texte, casque, Roue de vélo, équipement sportif&#10;&#10;Le contenu généré par l’IA peut être incorrect.">
            <a:extLst>
              <a:ext uri="{FF2B5EF4-FFF2-40B4-BE49-F238E27FC236}">
                <a16:creationId xmlns:a16="http://schemas.microsoft.com/office/drawing/2014/main" xmlns="" id="{FA03A883-BE0C-6F6B-08C4-CB04F4F42FF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39843" y="0"/>
            <a:ext cx="4857189" cy="6858000"/>
          </a:xfrm>
          <a:prstGeom prst="rect">
            <a:avLst/>
          </a:prstGeom>
        </p:spPr>
      </p:pic>
      <p:pic>
        <p:nvPicPr>
          <p:cNvPr id="11" name="Image 10" descr="Une image contenant texte, logo, Police, symbole&#10;&#10;Le contenu généré par l’IA peut être incorrect.">
            <a:extLst>
              <a:ext uri="{FF2B5EF4-FFF2-40B4-BE49-F238E27FC236}">
                <a16:creationId xmlns:a16="http://schemas.microsoft.com/office/drawing/2014/main" xmlns="" id="{0B98F059-877A-2836-B2A0-2693DDFCE58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44374" y="612825"/>
            <a:ext cx="1788871" cy="1580029"/>
          </a:xfrm>
          <a:prstGeom prst="rect">
            <a:avLst/>
          </a:prstGeom>
        </p:spPr>
      </p:pic>
    </p:spTree>
    <p:extLst>
      <p:ext uri="{BB962C8B-B14F-4D97-AF65-F5344CB8AC3E}">
        <p14:creationId xmlns:p14="http://schemas.microsoft.com/office/powerpoint/2010/main" xmlns="" val="312497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4E1BDB3F-D644-0038-B76E-08598696E7C8}"/>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352BEC0E-22F8-46D0-9632-375DB541B0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 line">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8952"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us-titre 2">
            <a:extLst>
              <a:ext uri="{FF2B5EF4-FFF2-40B4-BE49-F238E27FC236}">
                <a16:creationId xmlns:a16="http://schemas.microsoft.com/office/drawing/2014/main" xmlns="" id="{6D07BFD0-BD28-921F-A0B2-A8381892E245}"/>
              </a:ext>
            </a:extLst>
          </p:cNvPr>
          <p:cNvSpPr>
            <a:spLocks noGrp="1"/>
          </p:cNvSpPr>
          <p:nvPr>
            <p:ph type="subTitle" idx="1"/>
          </p:nvPr>
        </p:nvSpPr>
        <p:spPr>
          <a:xfrm>
            <a:off x="640080" y="2706624"/>
            <a:ext cx="6894576" cy="3483864"/>
          </a:xfrm>
        </p:spPr>
        <p:txBody>
          <a:bodyPr vert="horz" lIns="91440" tIns="45720" rIns="91440" bIns="45720" rtlCol="0">
            <a:normAutofit fontScale="92500" lnSpcReduction="10000"/>
          </a:bodyPr>
          <a:lstStyle/>
          <a:p>
            <a:pPr indent="-228600" algn="l">
              <a:buFont typeface="Arial" panose="020B0604020202020204" pitchFamily="34" charset="0"/>
              <a:buChar char="•"/>
            </a:pPr>
            <a:r>
              <a:rPr lang="en-US" sz="2600" b="1" dirty="0">
                <a:latin typeface="Cambria" panose="02040503050406030204" pitchFamily="18" charset="0"/>
                <a:ea typeface="Cambria" panose="02040503050406030204" pitchFamily="18" charset="0"/>
              </a:rPr>
              <a:t>4-Règlement particulier de </a:t>
            </a:r>
            <a:r>
              <a:rPr lang="en-US" sz="2600" b="1" dirty="0" err="1">
                <a:latin typeface="Cambria" panose="02040503050406030204" pitchFamily="18" charset="0"/>
                <a:ea typeface="Cambria" panose="02040503050406030204" pitchFamily="18" charset="0"/>
              </a:rPr>
              <a:t>l’épreuve</a:t>
            </a:r>
            <a:endParaRPr lang="en-US" sz="2600" b="1" dirty="0">
              <a:latin typeface="Cambria" panose="02040503050406030204" pitchFamily="18" charset="0"/>
              <a:ea typeface="Cambria" panose="02040503050406030204" pitchFamily="18" charset="0"/>
            </a:endParaRPr>
          </a:p>
          <a:p>
            <a:pPr indent="-228600" algn="l">
              <a:spcAft>
                <a:spcPts val="600"/>
              </a:spcAft>
              <a:buFont typeface="Arial" panose="020B0604020202020204" pitchFamily="34" charset="0"/>
              <a:buChar char="•"/>
            </a:pPr>
            <a:r>
              <a:rPr lang="en-US" sz="1500" b="1" dirty="0" err="1">
                <a:effectLst/>
                <a:latin typeface="Cambria" panose="02040503050406030204" pitchFamily="18" charset="0"/>
                <a:ea typeface="Cambria" panose="02040503050406030204" pitchFamily="18" charset="0"/>
              </a:rPr>
              <a:t>Arrivée</a:t>
            </a:r>
            <a:endParaRPr lang="en-US" sz="1500" dirty="0">
              <a:effectLst/>
              <a:latin typeface="Cambria" panose="02040503050406030204" pitchFamily="18" charset="0"/>
              <a:ea typeface="Cambria" panose="02040503050406030204" pitchFamily="18" charset="0"/>
            </a:endParaRPr>
          </a:p>
          <a:p>
            <a:pPr indent="-228600" algn="just">
              <a:buFont typeface="Arial" panose="020B0604020202020204" pitchFamily="34" charset="0"/>
              <a:buChar char="•"/>
            </a:pPr>
            <a:r>
              <a:rPr lang="en-US" sz="1500" dirty="0">
                <a:effectLst/>
                <a:latin typeface="Cambria" panose="02040503050406030204" pitchFamily="18" charset="0"/>
                <a:ea typeface="Cambria" panose="02040503050406030204" pitchFamily="18" charset="0"/>
              </a:rPr>
              <a:t>Sur la commune de Saint-Christo-en-Jarez, sur la rue du </a:t>
            </a:r>
            <a:r>
              <a:rPr lang="en-US" sz="1500" dirty="0" err="1">
                <a:effectLst/>
                <a:latin typeface="Cambria" panose="02040503050406030204" pitchFamily="18" charset="0"/>
                <a:ea typeface="Cambria" panose="02040503050406030204" pitchFamily="18" charset="0"/>
              </a:rPr>
              <a:t>stade</a:t>
            </a:r>
            <a:r>
              <a:rPr lang="en-US" sz="1500" dirty="0">
                <a:effectLst/>
                <a:latin typeface="Cambria" panose="02040503050406030204" pitchFamily="18" charset="0"/>
                <a:ea typeface="Cambria" panose="02040503050406030204" pitchFamily="18" charset="0"/>
              </a:rPr>
              <a:t>, </a:t>
            </a:r>
            <a:r>
              <a:rPr lang="en-US" sz="1500" dirty="0" err="1">
                <a:effectLst/>
                <a:latin typeface="Cambria" panose="02040503050406030204" pitchFamily="18" charset="0"/>
                <a:ea typeface="Cambria" panose="02040503050406030204" pitchFamily="18" charset="0"/>
              </a:rPr>
              <a:t>en</a:t>
            </a:r>
            <a:r>
              <a:rPr lang="en-US" sz="1500" dirty="0">
                <a:effectLst/>
                <a:latin typeface="Cambria" panose="02040503050406030204" pitchFamily="18" charset="0"/>
                <a:ea typeface="Cambria" panose="02040503050406030204" pitchFamily="18" charset="0"/>
              </a:rPr>
              <a:t> face de la salle ERA.</a:t>
            </a:r>
          </a:p>
          <a:p>
            <a:pPr indent="-228600" algn="just">
              <a:spcAft>
                <a:spcPts val="600"/>
              </a:spcAft>
              <a:buFont typeface="Arial" panose="020B0604020202020204" pitchFamily="34" charset="0"/>
              <a:buChar char="•"/>
            </a:pPr>
            <a:r>
              <a:rPr lang="en-US" sz="1500" dirty="0">
                <a:effectLst/>
                <a:latin typeface="Cambria" panose="02040503050406030204" pitchFamily="18" charset="0"/>
                <a:ea typeface="Cambria" panose="02040503050406030204" pitchFamily="18" charset="0"/>
              </a:rPr>
              <a:t>Une </a:t>
            </a:r>
            <a:r>
              <a:rPr lang="en-US" sz="1500" dirty="0" err="1">
                <a:effectLst/>
                <a:latin typeface="Cambria" panose="02040503050406030204" pitchFamily="18" charset="0"/>
                <a:ea typeface="Cambria" panose="02040503050406030204" pitchFamily="18" charset="0"/>
              </a:rPr>
              <a:t>déviation</a:t>
            </a:r>
            <a:r>
              <a:rPr lang="en-US" sz="1500" dirty="0">
                <a:effectLst/>
                <a:latin typeface="Cambria" panose="02040503050406030204" pitchFamily="18" charset="0"/>
                <a:ea typeface="Cambria" panose="02040503050406030204" pitchFamily="18" charset="0"/>
              </a:rPr>
              <a:t> </a:t>
            </a:r>
            <a:r>
              <a:rPr lang="en-US" sz="1500" dirty="0" err="1">
                <a:effectLst/>
                <a:latin typeface="Cambria" panose="02040503050406030204" pitchFamily="18" charset="0"/>
                <a:ea typeface="Cambria" panose="02040503050406030204" pitchFamily="18" charset="0"/>
              </a:rPr>
              <a:t>obligatoire</a:t>
            </a:r>
            <a:r>
              <a:rPr lang="en-US" sz="1500" dirty="0">
                <a:effectLst/>
                <a:latin typeface="Cambria" panose="02040503050406030204" pitchFamily="18" charset="0"/>
                <a:ea typeface="Cambria" panose="02040503050406030204" pitchFamily="18" charset="0"/>
              </a:rPr>
              <a:t> sera mise en place pour les véhicules, y </a:t>
            </a:r>
            <a:r>
              <a:rPr lang="en-US" sz="1500" dirty="0" err="1">
                <a:effectLst/>
                <a:latin typeface="Cambria" panose="02040503050406030204" pitchFamily="18" charset="0"/>
                <a:ea typeface="Cambria" panose="02040503050406030204" pitchFamily="18" charset="0"/>
              </a:rPr>
              <a:t>compris</a:t>
            </a:r>
            <a:r>
              <a:rPr lang="en-US" sz="1500" dirty="0">
                <a:effectLst/>
                <a:latin typeface="Cambria" panose="02040503050406030204" pitchFamily="18" charset="0"/>
                <a:ea typeface="Cambria" panose="02040503050406030204" pitchFamily="18" charset="0"/>
              </a:rPr>
              <a:t> les motos, sur la gauche, à environ 200 m de la </a:t>
            </a:r>
            <a:r>
              <a:rPr lang="en-US" sz="1500" dirty="0" err="1">
                <a:effectLst/>
                <a:latin typeface="Cambria" panose="02040503050406030204" pitchFamily="18" charset="0"/>
                <a:ea typeface="Cambria" panose="02040503050406030204" pitchFamily="18" charset="0"/>
              </a:rPr>
              <a:t>ligne</a:t>
            </a:r>
            <a:r>
              <a:rPr lang="en-US" sz="1500" dirty="0">
                <a:effectLst/>
                <a:latin typeface="Cambria" panose="02040503050406030204" pitchFamily="18" charset="0"/>
                <a:ea typeface="Cambria" panose="02040503050406030204" pitchFamily="18" charset="0"/>
              </a:rPr>
              <a:t> </a:t>
            </a:r>
            <a:r>
              <a:rPr lang="en-US" sz="1500" dirty="0" err="1">
                <a:effectLst/>
                <a:latin typeface="Cambria" panose="02040503050406030204" pitchFamily="18" charset="0"/>
                <a:ea typeface="Cambria" panose="02040503050406030204" pitchFamily="18" charset="0"/>
              </a:rPr>
              <a:t>d’arrivée</a:t>
            </a:r>
            <a:r>
              <a:rPr lang="en-US" sz="1500" dirty="0">
                <a:effectLst/>
                <a:latin typeface="Cambria" panose="02040503050406030204" pitchFamily="18" charset="0"/>
                <a:ea typeface="Cambria" panose="02040503050406030204" pitchFamily="18" charset="0"/>
              </a:rPr>
              <a:t>, sur un parking </a:t>
            </a:r>
            <a:r>
              <a:rPr lang="en-US" sz="1500" dirty="0" err="1">
                <a:effectLst/>
                <a:latin typeface="Cambria" panose="02040503050406030204" pitchFamily="18" charset="0"/>
                <a:ea typeface="Cambria" panose="02040503050406030204" pitchFamily="18" charset="0"/>
              </a:rPr>
              <a:t>spécifique</a:t>
            </a:r>
            <a:r>
              <a:rPr lang="en-US" sz="1500" dirty="0">
                <a:effectLst/>
                <a:latin typeface="Cambria" panose="02040503050406030204" pitchFamily="18" charset="0"/>
                <a:ea typeface="Cambria" panose="02040503050406030204" pitchFamily="18" charset="0"/>
              </a:rPr>
              <a:t>. Seuls </a:t>
            </a:r>
            <a:r>
              <a:rPr lang="en-US" sz="1500" dirty="0" err="1">
                <a:effectLst/>
                <a:latin typeface="Cambria" panose="02040503050406030204" pitchFamily="18" charset="0"/>
                <a:ea typeface="Cambria" panose="02040503050406030204" pitchFamily="18" charset="0"/>
              </a:rPr>
              <a:t>sont</a:t>
            </a:r>
            <a:r>
              <a:rPr lang="en-US" sz="1500" dirty="0">
                <a:effectLst/>
                <a:latin typeface="Cambria" panose="02040503050406030204" pitchFamily="18" charset="0"/>
                <a:ea typeface="Cambria" panose="02040503050406030204" pitchFamily="18" charset="0"/>
              </a:rPr>
              <a:t> </a:t>
            </a:r>
            <a:r>
              <a:rPr lang="en-US" sz="1500" dirty="0" err="1">
                <a:effectLst/>
                <a:latin typeface="Cambria" panose="02040503050406030204" pitchFamily="18" charset="0"/>
                <a:ea typeface="Cambria" panose="02040503050406030204" pitchFamily="18" charset="0"/>
              </a:rPr>
              <a:t>autorisés</a:t>
            </a:r>
            <a:r>
              <a:rPr lang="en-US" sz="1500" dirty="0">
                <a:effectLst/>
                <a:latin typeface="Cambria" panose="02040503050406030204" pitchFamily="18" charset="0"/>
                <a:ea typeface="Cambria" panose="02040503050406030204" pitchFamily="18" charset="0"/>
              </a:rPr>
              <a:t> à </a:t>
            </a:r>
            <a:r>
              <a:rPr lang="en-US" sz="1500" dirty="0" err="1">
                <a:effectLst/>
                <a:latin typeface="Cambria" panose="02040503050406030204" pitchFamily="18" charset="0"/>
                <a:ea typeface="Cambria" panose="02040503050406030204" pitchFamily="18" charset="0"/>
              </a:rPr>
              <a:t>franchir</a:t>
            </a:r>
            <a:r>
              <a:rPr lang="en-US" sz="1500" dirty="0">
                <a:effectLst/>
                <a:latin typeface="Cambria" panose="02040503050406030204" pitchFamily="18" charset="0"/>
                <a:ea typeface="Cambria" panose="02040503050406030204" pitchFamily="18" charset="0"/>
              </a:rPr>
              <a:t> la </a:t>
            </a:r>
            <a:r>
              <a:rPr lang="en-US" sz="1500" dirty="0" err="1">
                <a:effectLst/>
                <a:latin typeface="Cambria" panose="02040503050406030204" pitchFamily="18" charset="0"/>
                <a:ea typeface="Cambria" panose="02040503050406030204" pitchFamily="18" charset="0"/>
              </a:rPr>
              <a:t>ligne</a:t>
            </a:r>
            <a:r>
              <a:rPr lang="en-US" sz="1500" dirty="0">
                <a:effectLst/>
                <a:latin typeface="Cambria" panose="02040503050406030204" pitchFamily="18" charset="0"/>
                <a:ea typeface="Cambria" panose="02040503050406030204" pitchFamily="18" charset="0"/>
              </a:rPr>
              <a:t> </a:t>
            </a:r>
            <a:r>
              <a:rPr lang="en-US" sz="1500" dirty="0" err="1">
                <a:effectLst/>
                <a:latin typeface="Cambria" panose="02040503050406030204" pitchFamily="18" charset="0"/>
                <a:ea typeface="Cambria" panose="02040503050406030204" pitchFamily="18" charset="0"/>
              </a:rPr>
              <a:t>d’arrivée</a:t>
            </a:r>
            <a:r>
              <a:rPr lang="en-US" sz="1500" dirty="0">
                <a:effectLst/>
                <a:latin typeface="Cambria" panose="02040503050406030204" pitchFamily="18" charset="0"/>
                <a:ea typeface="Cambria" panose="02040503050406030204" pitchFamily="18" charset="0"/>
              </a:rPr>
              <a:t>, les </a:t>
            </a:r>
            <a:r>
              <a:rPr lang="en-US" sz="1500" dirty="0" err="1">
                <a:effectLst/>
                <a:latin typeface="Cambria" panose="02040503050406030204" pitchFamily="18" charset="0"/>
                <a:ea typeface="Cambria" panose="02040503050406030204" pitchFamily="18" charset="0"/>
              </a:rPr>
              <a:t>véhicules</a:t>
            </a:r>
            <a:r>
              <a:rPr lang="en-US" sz="1500" dirty="0">
                <a:effectLst/>
                <a:latin typeface="Cambria" panose="02040503050406030204" pitchFamily="18" charset="0"/>
                <a:ea typeface="Cambria" panose="02040503050406030204" pitchFamily="18" charset="0"/>
              </a:rPr>
              <a:t> de </a:t>
            </a:r>
            <a:r>
              <a:rPr lang="en-US" sz="1500" dirty="0" err="1">
                <a:effectLst/>
                <a:latin typeface="Cambria" panose="02040503050406030204" pitchFamily="18" charset="0"/>
                <a:ea typeface="Cambria" panose="02040503050406030204" pitchFamily="18" charset="0"/>
              </a:rPr>
              <a:t>l’organisation</a:t>
            </a:r>
            <a:r>
              <a:rPr lang="en-US" sz="1500" dirty="0">
                <a:effectLst/>
                <a:latin typeface="Cambria" panose="02040503050406030204" pitchFamily="18" charset="0"/>
                <a:ea typeface="Cambria" panose="02040503050406030204" pitchFamily="18" charset="0"/>
              </a:rPr>
              <a:t>, des commissaires, du </a:t>
            </a:r>
            <a:r>
              <a:rPr lang="en-US" sz="1500" dirty="0" err="1">
                <a:effectLst/>
                <a:latin typeface="Cambria" panose="02040503050406030204" pitchFamily="18" charset="0"/>
                <a:ea typeface="Cambria" panose="02040503050406030204" pitchFamily="18" charset="0"/>
              </a:rPr>
              <a:t>médecin</a:t>
            </a:r>
            <a:r>
              <a:rPr lang="en-US" sz="1500" dirty="0">
                <a:effectLst/>
                <a:latin typeface="Cambria" panose="02040503050406030204" pitchFamily="18" charset="0"/>
                <a:ea typeface="Cambria" panose="02040503050406030204" pitchFamily="18" charset="0"/>
              </a:rPr>
              <a:t>.</a:t>
            </a:r>
          </a:p>
          <a:p>
            <a:pPr indent="-228600" algn="l">
              <a:spcAft>
                <a:spcPts val="600"/>
              </a:spcAft>
              <a:buFont typeface="Arial" panose="020B0604020202020204" pitchFamily="34" charset="0"/>
              <a:buChar char="•"/>
            </a:pPr>
            <a:r>
              <a:rPr lang="en-US" sz="1500" b="1" dirty="0" err="1">
                <a:effectLst/>
                <a:latin typeface="Cambria" panose="02040503050406030204" pitchFamily="18" charset="0"/>
                <a:ea typeface="Cambria" panose="02040503050406030204" pitchFamily="18" charset="0"/>
              </a:rPr>
              <a:t>Délais</a:t>
            </a:r>
            <a:r>
              <a:rPr lang="en-US" sz="1500" b="1" dirty="0">
                <a:effectLst/>
                <a:latin typeface="Cambria" panose="02040503050406030204" pitchFamily="18" charset="0"/>
                <a:ea typeface="Cambria" panose="02040503050406030204" pitchFamily="18" charset="0"/>
              </a:rPr>
              <a:t> </a:t>
            </a:r>
            <a:r>
              <a:rPr lang="en-US" sz="1500" b="1" dirty="0" err="1">
                <a:effectLst/>
                <a:latin typeface="Cambria" panose="02040503050406030204" pitchFamily="18" charset="0"/>
                <a:ea typeface="Cambria" panose="02040503050406030204" pitchFamily="18" charset="0"/>
              </a:rPr>
              <a:t>d’arrivée</a:t>
            </a:r>
            <a:endParaRPr lang="en-US" sz="1500" dirty="0">
              <a:effectLst/>
              <a:latin typeface="Cambria" panose="02040503050406030204" pitchFamily="18" charset="0"/>
              <a:ea typeface="Cambria" panose="02040503050406030204" pitchFamily="18" charset="0"/>
            </a:endParaRPr>
          </a:p>
          <a:p>
            <a:pPr indent="-228600" algn="just">
              <a:spcAft>
                <a:spcPts val="600"/>
              </a:spcAft>
              <a:buFont typeface="Arial" panose="020B0604020202020204" pitchFamily="34" charset="0"/>
              <a:buChar char="•"/>
            </a:pPr>
            <a:r>
              <a:rPr lang="en-US" sz="1500" dirty="0">
                <a:effectLst/>
                <a:latin typeface="Cambria" panose="02040503050406030204" pitchFamily="18" charset="0"/>
                <a:ea typeface="Cambria" panose="02040503050406030204" pitchFamily="18" charset="0"/>
              </a:rPr>
              <a:t>Tout coureur </a:t>
            </a:r>
            <a:r>
              <a:rPr lang="en-US" sz="1500" dirty="0" err="1">
                <a:effectLst/>
                <a:latin typeface="Cambria" panose="02040503050406030204" pitchFamily="18" charset="0"/>
                <a:ea typeface="Cambria" panose="02040503050406030204" pitchFamily="18" charset="0"/>
              </a:rPr>
              <a:t>arrivant</a:t>
            </a:r>
            <a:r>
              <a:rPr lang="en-US" sz="1500" dirty="0">
                <a:effectLst/>
                <a:latin typeface="Cambria" panose="02040503050406030204" pitchFamily="18" charset="0"/>
                <a:ea typeface="Cambria" panose="02040503050406030204" pitchFamily="18" charset="0"/>
              </a:rPr>
              <a:t> dans un </a:t>
            </a:r>
            <a:r>
              <a:rPr lang="en-US" sz="1500" dirty="0" err="1">
                <a:effectLst/>
                <a:latin typeface="Cambria" panose="02040503050406030204" pitchFamily="18" charset="0"/>
                <a:ea typeface="Cambria" panose="02040503050406030204" pitchFamily="18" charset="0"/>
              </a:rPr>
              <a:t>délai</a:t>
            </a:r>
            <a:r>
              <a:rPr lang="en-US" sz="1500" dirty="0">
                <a:effectLst/>
                <a:latin typeface="Cambria" panose="02040503050406030204" pitchFamily="18" charset="0"/>
                <a:ea typeface="Cambria" panose="02040503050406030204" pitchFamily="18" charset="0"/>
              </a:rPr>
              <a:t> </a:t>
            </a:r>
            <a:r>
              <a:rPr lang="en-US" sz="1500" dirty="0" err="1">
                <a:effectLst/>
                <a:latin typeface="Cambria" panose="02040503050406030204" pitchFamily="18" charset="0"/>
                <a:ea typeface="Cambria" panose="02040503050406030204" pitchFamily="18" charset="0"/>
              </a:rPr>
              <a:t>dépassant</a:t>
            </a:r>
            <a:r>
              <a:rPr lang="en-US" sz="1500" dirty="0">
                <a:effectLst/>
                <a:latin typeface="Cambria" panose="02040503050406030204" pitchFamily="18" charset="0"/>
                <a:ea typeface="Cambria" panose="02040503050406030204" pitchFamily="18" charset="0"/>
              </a:rPr>
              <a:t> 20% du temps du </a:t>
            </a:r>
            <a:r>
              <a:rPr lang="en-US" sz="1500" dirty="0" err="1">
                <a:effectLst/>
                <a:latin typeface="Cambria" panose="02040503050406030204" pitchFamily="18" charset="0"/>
                <a:ea typeface="Cambria" panose="02040503050406030204" pitchFamily="18" charset="0"/>
              </a:rPr>
              <a:t>vainqueur</a:t>
            </a:r>
            <a:r>
              <a:rPr lang="en-US" sz="1500" dirty="0">
                <a:effectLst/>
                <a:latin typeface="Cambria" panose="02040503050406030204" pitchFamily="18" charset="0"/>
                <a:ea typeface="Cambria" panose="02040503050406030204" pitchFamily="18" charset="0"/>
              </a:rPr>
              <a:t> </a:t>
            </a:r>
            <a:r>
              <a:rPr lang="en-US" sz="1500" dirty="0" err="1">
                <a:effectLst/>
                <a:latin typeface="Cambria" panose="02040503050406030204" pitchFamily="18" charset="0"/>
                <a:ea typeface="Cambria" panose="02040503050406030204" pitchFamily="18" charset="0"/>
              </a:rPr>
              <a:t>n’est</a:t>
            </a:r>
            <a:r>
              <a:rPr lang="en-US" sz="1500" dirty="0">
                <a:effectLst/>
                <a:latin typeface="Cambria" panose="02040503050406030204" pitchFamily="18" charset="0"/>
                <a:ea typeface="Cambria" panose="02040503050406030204" pitchFamily="18" charset="0"/>
              </a:rPr>
              <a:t> plus </a:t>
            </a:r>
            <a:r>
              <a:rPr lang="en-US" sz="1500" dirty="0" err="1">
                <a:effectLst/>
                <a:latin typeface="Cambria" panose="02040503050406030204" pitchFamily="18" charset="0"/>
                <a:ea typeface="Cambria" panose="02040503050406030204" pitchFamily="18" charset="0"/>
              </a:rPr>
              <a:t>retenu</a:t>
            </a:r>
            <a:r>
              <a:rPr lang="en-US" sz="1500" dirty="0">
                <a:effectLst/>
                <a:latin typeface="Cambria" panose="02040503050406030204" pitchFamily="18" charset="0"/>
                <a:ea typeface="Cambria" panose="02040503050406030204" pitchFamily="18" charset="0"/>
              </a:rPr>
              <a:t> au </a:t>
            </a:r>
            <a:r>
              <a:rPr lang="en-US" sz="1500" dirty="0" err="1">
                <a:effectLst/>
                <a:latin typeface="Cambria" panose="02040503050406030204" pitchFamily="18" charset="0"/>
                <a:ea typeface="Cambria" panose="02040503050406030204" pitchFamily="18" charset="0"/>
              </a:rPr>
              <a:t>classement</a:t>
            </a:r>
            <a:r>
              <a:rPr lang="en-US" sz="1500" dirty="0">
                <a:effectLst/>
                <a:latin typeface="Cambria" panose="02040503050406030204" pitchFamily="18" charset="0"/>
                <a:ea typeface="Cambria" panose="02040503050406030204" pitchFamily="18" charset="0"/>
              </a:rPr>
              <a:t>. Le </a:t>
            </a:r>
            <a:r>
              <a:rPr lang="en-US" sz="1500" dirty="0" err="1">
                <a:effectLst/>
                <a:latin typeface="Cambria" panose="02040503050406030204" pitchFamily="18" charset="0"/>
                <a:ea typeface="Cambria" panose="02040503050406030204" pitchFamily="18" charset="0"/>
              </a:rPr>
              <a:t>délai</a:t>
            </a:r>
            <a:r>
              <a:rPr lang="en-US" sz="1500" dirty="0">
                <a:effectLst/>
                <a:latin typeface="Cambria" panose="02040503050406030204" pitchFamily="18" charset="0"/>
                <a:ea typeface="Cambria" panose="02040503050406030204" pitchFamily="18" charset="0"/>
              </a:rPr>
              <a:t> </a:t>
            </a:r>
            <a:r>
              <a:rPr lang="en-US" sz="1500" dirty="0" err="1">
                <a:effectLst/>
                <a:latin typeface="Cambria" panose="02040503050406030204" pitchFamily="18" charset="0"/>
                <a:ea typeface="Cambria" panose="02040503050406030204" pitchFamily="18" charset="0"/>
              </a:rPr>
              <a:t>peut</a:t>
            </a:r>
            <a:r>
              <a:rPr lang="en-US" sz="1500" dirty="0">
                <a:effectLst/>
                <a:latin typeface="Cambria" panose="02040503050406030204" pitchFamily="18" charset="0"/>
                <a:ea typeface="Cambria" panose="02040503050406030204" pitchFamily="18" charset="0"/>
              </a:rPr>
              <a:t> </a:t>
            </a:r>
            <a:r>
              <a:rPr lang="en-US" sz="1500" dirty="0" err="1">
                <a:effectLst/>
                <a:latin typeface="Cambria" panose="02040503050406030204" pitchFamily="18" charset="0"/>
                <a:ea typeface="Cambria" panose="02040503050406030204" pitchFamily="18" charset="0"/>
              </a:rPr>
              <a:t>être</a:t>
            </a:r>
            <a:r>
              <a:rPr lang="en-US" sz="1500" dirty="0">
                <a:effectLst/>
                <a:latin typeface="Cambria" panose="02040503050406030204" pitchFamily="18" charset="0"/>
                <a:ea typeface="Cambria" panose="02040503050406030204" pitchFamily="18" charset="0"/>
              </a:rPr>
              <a:t> </a:t>
            </a:r>
            <a:r>
              <a:rPr lang="en-US" sz="1500" dirty="0" err="1">
                <a:effectLst/>
                <a:latin typeface="Cambria" panose="02040503050406030204" pitchFamily="18" charset="0"/>
                <a:ea typeface="Cambria" panose="02040503050406030204" pitchFamily="18" charset="0"/>
              </a:rPr>
              <a:t>augmenté</a:t>
            </a:r>
            <a:r>
              <a:rPr lang="en-US" sz="1500" dirty="0">
                <a:effectLst/>
                <a:latin typeface="Cambria" panose="02040503050406030204" pitchFamily="18" charset="0"/>
                <a:ea typeface="Cambria" panose="02040503050406030204" pitchFamily="18" charset="0"/>
              </a:rPr>
              <a:t> </a:t>
            </a:r>
            <a:r>
              <a:rPr lang="en-US" sz="1500" dirty="0" err="1">
                <a:effectLst/>
                <a:latin typeface="Cambria" panose="02040503050406030204" pitchFamily="18" charset="0"/>
                <a:ea typeface="Cambria" panose="02040503050406030204" pitchFamily="18" charset="0"/>
              </a:rPr>
              <a:t>en</a:t>
            </a:r>
            <a:r>
              <a:rPr lang="en-US" sz="1500" dirty="0">
                <a:effectLst/>
                <a:latin typeface="Cambria" panose="02040503050406030204" pitchFamily="18" charset="0"/>
                <a:ea typeface="Cambria" panose="02040503050406030204" pitchFamily="18" charset="0"/>
              </a:rPr>
              <a:t> </a:t>
            </a:r>
            <a:r>
              <a:rPr lang="en-US" sz="1500" dirty="0" err="1">
                <a:effectLst/>
                <a:latin typeface="Cambria" panose="02040503050406030204" pitchFamily="18" charset="0"/>
                <a:ea typeface="Cambria" panose="02040503050406030204" pitchFamily="18" charset="0"/>
              </a:rPr>
              <a:t>cas</a:t>
            </a:r>
            <a:r>
              <a:rPr lang="en-US" sz="1500" dirty="0">
                <a:effectLst/>
                <a:latin typeface="Cambria" panose="02040503050406030204" pitchFamily="18" charset="0"/>
                <a:ea typeface="Cambria" panose="02040503050406030204" pitchFamily="18" charset="0"/>
              </a:rPr>
              <a:t> de </a:t>
            </a:r>
            <a:r>
              <a:rPr lang="en-US" sz="1500" dirty="0" err="1">
                <a:effectLst/>
                <a:latin typeface="Cambria" panose="02040503050406030204" pitchFamily="18" charset="0"/>
                <a:ea typeface="Cambria" panose="02040503050406030204" pitchFamily="18" charset="0"/>
              </a:rPr>
              <a:t>circonstances</a:t>
            </a:r>
            <a:r>
              <a:rPr lang="en-US" sz="1500" dirty="0">
                <a:effectLst/>
                <a:latin typeface="Cambria" panose="02040503050406030204" pitchFamily="18" charset="0"/>
                <a:ea typeface="Cambria" panose="02040503050406030204" pitchFamily="18" charset="0"/>
              </a:rPr>
              <a:t> </a:t>
            </a:r>
            <a:r>
              <a:rPr lang="en-US" sz="1500" dirty="0" err="1">
                <a:effectLst/>
                <a:latin typeface="Cambria" panose="02040503050406030204" pitchFamily="18" charset="0"/>
                <a:ea typeface="Cambria" panose="02040503050406030204" pitchFamily="18" charset="0"/>
              </a:rPr>
              <a:t>exceptionnelles</a:t>
            </a:r>
            <a:r>
              <a:rPr lang="en-US" sz="1500" dirty="0">
                <a:effectLst/>
                <a:latin typeface="Cambria" panose="02040503050406030204" pitchFamily="18" charset="0"/>
                <a:ea typeface="Cambria" panose="02040503050406030204" pitchFamily="18" charset="0"/>
              </a:rPr>
              <a:t> par le collège des commissaires, </a:t>
            </a:r>
            <a:r>
              <a:rPr lang="en-US" sz="1500" dirty="0" err="1">
                <a:effectLst/>
                <a:latin typeface="Cambria" panose="02040503050406030204" pitchFamily="18" charset="0"/>
                <a:ea typeface="Cambria" panose="02040503050406030204" pitchFamily="18" charset="0"/>
              </a:rPr>
              <a:t>en</a:t>
            </a:r>
            <a:r>
              <a:rPr lang="en-US" sz="1500" dirty="0">
                <a:effectLst/>
                <a:latin typeface="Cambria" panose="02040503050406030204" pitchFamily="18" charset="0"/>
                <a:ea typeface="Cambria" panose="02040503050406030204" pitchFamily="18" charset="0"/>
              </a:rPr>
              <a:t> consultation avec </a:t>
            </a:r>
            <a:r>
              <a:rPr lang="en-US" sz="1500" dirty="0" err="1">
                <a:effectLst/>
                <a:latin typeface="Cambria" panose="02040503050406030204" pitchFamily="18" charset="0"/>
                <a:ea typeface="Cambria" panose="02040503050406030204" pitchFamily="18" charset="0"/>
              </a:rPr>
              <a:t>l’organisateur</a:t>
            </a:r>
            <a:r>
              <a:rPr lang="en-US" sz="1500" dirty="0">
                <a:effectLst/>
                <a:latin typeface="Cambria" panose="02040503050406030204" pitchFamily="18" charset="0"/>
                <a:ea typeface="Cambria" panose="02040503050406030204" pitchFamily="18" charset="0"/>
              </a:rPr>
              <a:t>. Tout coureur </a:t>
            </a:r>
            <a:r>
              <a:rPr lang="en-US" sz="1500" dirty="0" err="1">
                <a:effectLst/>
                <a:latin typeface="Cambria" panose="02040503050406030204" pitchFamily="18" charset="0"/>
                <a:ea typeface="Cambria" panose="02040503050406030204" pitchFamily="18" charset="0"/>
              </a:rPr>
              <a:t>pointé</a:t>
            </a:r>
            <a:r>
              <a:rPr lang="en-US" sz="1500" dirty="0">
                <a:effectLst/>
                <a:latin typeface="Cambria" panose="02040503050406030204" pitchFamily="18" charset="0"/>
                <a:ea typeface="Cambria" panose="02040503050406030204" pitchFamily="18" charset="0"/>
              </a:rPr>
              <a:t> à plus de 15 minutes du peloton principal, doit </a:t>
            </a:r>
            <a:r>
              <a:rPr lang="en-US" sz="1500" dirty="0" err="1">
                <a:effectLst/>
                <a:latin typeface="Cambria" panose="02040503050406030204" pitchFamily="18" charset="0"/>
                <a:ea typeface="Cambria" panose="02040503050406030204" pitchFamily="18" charset="0"/>
              </a:rPr>
              <a:t>s’arrêter</a:t>
            </a:r>
            <a:r>
              <a:rPr lang="en-US" sz="1500" dirty="0">
                <a:effectLst/>
                <a:latin typeface="Cambria" panose="02040503050406030204" pitchFamily="18" charset="0"/>
                <a:ea typeface="Cambria" panose="02040503050406030204" pitchFamily="18" charset="0"/>
              </a:rPr>
              <a:t> et quitter la course après </a:t>
            </a:r>
            <a:r>
              <a:rPr lang="en-US" sz="1500" dirty="0" err="1">
                <a:effectLst/>
                <a:latin typeface="Cambria" panose="02040503050406030204" pitchFamily="18" charset="0"/>
                <a:ea typeface="Cambria" panose="02040503050406030204" pitchFamily="18" charset="0"/>
              </a:rPr>
              <a:t>avoir</a:t>
            </a:r>
            <a:r>
              <a:rPr lang="en-US" sz="1500" dirty="0">
                <a:effectLst/>
                <a:latin typeface="Cambria" panose="02040503050406030204" pitchFamily="18" charset="0"/>
                <a:ea typeface="Cambria" panose="02040503050406030204" pitchFamily="18" charset="0"/>
              </a:rPr>
              <a:t> remis son </a:t>
            </a:r>
            <a:r>
              <a:rPr lang="en-US" sz="1500" dirty="0" err="1">
                <a:effectLst/>
                <a:latin typeface="Cambria" panose="02040503050406030204" pitchFamily="18" charset="0"/>
                <a:ea typeface="Cambria" panose="02040503050406030204" pitchFamily="18" charset="0"/>
              </a:rPr>
              <a:t>dossard</a:t>
            </a:r>
            <a:r>
              <a:rPr lang="en-US" sz="1500" dirty="0">
                <a:effectLst/>
                <a:latin typeface="Cambria" panose="02040503050406030204" pitchFamily="18" charset="0"/>
                <a:ea typeface="Cambria" panose="02040503050406030204" pitchFamily="18" charset="0"/>
              </a:rPr>
              <a:t> au camion </a:t>
            </a:r>
            <a:r>
              <a:rPr lang="en-US" sz="1500" dirty="0" err="1">
                <a:effectLst/>
                <a:latin typeface="Cambria" panose="02040503050406030204" pitchFamily="18" charset="0"/>
                <a:ea typeface="Cambria" panose="02040503050406030204" pitchFamily="18" charset="0"/>
              </a:rPr>
              <a:t>balai</a:t>
            </a:r>
            <a:r>
              <a:rPr lang="en-US" sz="1500" dirty="0">
                <a:effectLst/>
                <a:latin typeface="Cambria" panose="02040503050406030204" pitchFamily="18" charset="0"/>
                <a:ea typeface="Cambria" panose="02040503050406030204" pitchFamily="18" charset="0"/>
              </a:rPr>
              <a:t>.</a:t>
            </a:r>
          </a:p>
          <a:p>
            <a:pPr indent="-228600" algn="l">
              <a:buFont typeface="Arial" panose="020B0604020202020204" pitchFamily="34" charset="0"/>
              <a:buChar char="•"/>
            </a:pPr>
            <a:endParaRPr lang="en-US" sz="1200" dirty="0"/>
          </a:p>
        </p:txBody>
      </p:sp>
      <p:pic>
        <p:nvPicPr>
          <p:cNvPr id="6" name="Image 5">
            <a:extLst>
              <a:ext uri="{FF2B5EF4-FFF2-40B4-BE49-F238E27FC236}">
                <a16:creationId xmlns:a16="http://schemas.microsoft.com/office/drawing/2014/main" xmlns="" id="{B2B9C867-C1E4-A7CD-BE8B-952598A4F997}"/>
              </a:ext>
            </a:extLst>
          </p:cNvPr>
          <p:cNvPicPr>
            <a:picLocks noChangeAspect="1"/>
          </p:cNvPicPr>
          <p:nvPr/>
        </p:nvPicPr>
        <p:blipFill>
          <a:blip r:embed="rId2" cstate="print">
            <a:extLst>
              <a:ext uri="{28A0092B-C50C-407E-A947-70E740481C1C}">
                <a14:useLocalDpi xmlns:a14="http://schemas.microsoft.com/office/drawing/2010/main" xmlns="" val="0"/>
              </a:ext>
            </a:extLst>
          </a:blip>
          <a:srcRect l="3430" t="16956" r="2711"/>
          <a:stretch>
            <a:fillRect/>
          </a:stretch>
        </p:blipFill>
        <p:spPr>
          <a:xfrm>
            <a:off x="7575370" y="834217"/>
            <a:ext cx="4500000" cy="2653296"/>
          </a:xfrm>
          <a:prstGeom prst="rect">
            <a:avLst/>
          </a:prstGeom>
        </p:spPr>
      </p:pic>
      <p:pic>
        <p:nvPicPr>
          <p:cNvPr id="7" name="Image 6" descr="Une image contenant texte, Police, logo, Graphique&#10;&#10;Le contenu généré par l’IA peut être incorrect.">
            <a:extLst>
              <a:ext uri="{FF2B5EF4-FFF2-40B4-BE49-F238E27FC236}">
                <a16:creationId xmlns:a16="http://schemas.microsoft.com/office/drawing/2014/main" xmlns="" id="{77FEB070-3CCF-C347-A8DF-92A2FD75CC3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775870" y="6003494"/>
            <a:ext cx="2268000" cy="573836"/>
          </a:xfrm>
          <a:prstGeom prst="rect">
            <a:avLst/>
          </a:prstGeom>
        </p:spPr>
      </p:pic>
      <p:pic>
        <p:nvPicPr>
          <p:cNvPr id="9" name="Image 8" descr="Une image contenant Graphique, Police, graphisme, texte&#10;&#10;Le contenu généré par l’IA peut être incorrect.">
            <a:extLst>
              <a:ext uri="{FF2B5EF4-FFF2-40B4-BE49-F238E27FC236}">
                <a16:creationId xmlns:a16="http://schemas.microsoft.com/office/drawing/2014/main" xmlns="" id="{BCB3EF0A-1E01-12BB-C48F-4264A53015B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570807" y="105978"/>
            <a:ext cx="2504563" cy="553614"/>
          </a:xfrm>
          <a:prstGeom prst="rect">
            <a:avLst/>
          </a:prstGeom>
        </p:spPr>
      </p:pic>
      <p:sp>
        <p:nvSpPr>
          <p:cNvPr id="10" name="Organigramme : Carte perforée 9">
            <a:extLst>
              <a:ext uri="{FF2B5EF4-FFF2-40B4-BE49-F238E27FC236}">
                <a16:creationId xmlns:a16="http://schemas.microsoft.com/office/drawing/2014/main" xmlns="" id="{C71C82D9-2A16-2A0D-8975-7A09D78B6525}"/>
              </a:ext>
            </a:extLst>
          </p:cNvPr>
          <p:cNvSpPr/>
          <p:nvPr/>
        </p:nvSpPr>
        <p:spPr>
          <a:xfrm rot="10800000">
            <a:off x="3044" y="-2"/>
            <a:ext cx="9451133" cy="1024075"/>
          </a:xfrm>
          <a:prstGeom prst="flowChartPunchedCard">
            <a:avLst/>
          </a:prstGeom>
          <a:solidFill>
            <a:schemeClr val="bg1">
              <a:lumMod val="8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1">
            <a:extLst>
              <a:ext uri="{FF2B5EF4-FFF2-40B4-BE49-F238E27FC236}">
                <a16:creationId xmlns:a16="http://schemas.microsoft.com/office/drawing/2014/main" xmlns="" id="{33631A4B-9874-08B2-9C11-6699EC29223D}"/>
              </a:ext>
            </a:extLst>
          </p:cNvPr>
          <p:cNvSpPr txBox="1">
            <a:spLocks/>
          </p:cNvSpPr>
          <p:nvPr/>
        </p:nvSpPr>
        <p:spPr>
          <a:xfrm>
            <a:off x="56483" y="52702"/>
            <a:ext cx="8884619" cy="8791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latin typeface="Cambria" panose="02040503050406030204" pitchFamily="18" charset="0"/>
                <a:ea typeface="Cambria" panose="02040503050406030204" pitchFamily="18" charset="0"/>
              </a:rPr>
              <a:t>Guide de la course</a:t>
            </a:r>
          </a:p>
          <a:p>
            <a:pPr algn="l"/>
            <a:r>
              <a:rPr lang="fr-FR" sz="2800" b="1" dirty="0">
                <a:latin typeface="Cambria" panose="02040503050406030204" pitchFamily="18" charset="0"/>
                <a:ea typeface="Cambria" panose="02040503050406030204" pitchFamily="18" charset="0"/>
              </a:rPr>
              <a:t>Grand Prix de Saint-Etienne Loire Activ Réseaux U19</a:t>
            </a:r>
          </a:p>
        </p:txBody>
      </p:sp>
      <p:sp>
        <p:nvSpPr>
          <p:cNvPr id="14" name="Organigramme : Carte perforée 13">
            <a:extLst>
              <a:ext uri="{FF2B5EF4-FFF2-40B4-BE49-F238E27FC236}">
                <a16:creationId xmlns:a16="http://schemas.microsoft.com/office/drawing/2014/main" xmlns="" id="{6552D47A-1F8F-AA7F-E443-7B4DD6673408}"/>
              </a:ext>
            </a:extLst>
          </p:cNvPr>
          <p:cNvSpPr/>
          <p:nvPr/>
        </p:nvSpPr>
        <p:spPr>
          <a:xfrm>
            <a:off x="9512491" y="5778374"/>
            <a:ext cx="2621193" cy="1024077"/>
          </a:xfrm>
          <a:prstGeom prst="flowChartPunchedCard">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xmlns="" id="{1935C2BA-7DD8-FA4E-4A01-D8AB5EA680A3}"/>
              </a:ext>
            </a:extLst>
          </p:cNvPr>
          <p:cNvSpPr txBox="1"/>
          <p:nvPr/>
        </p:nvSpPr>
        <p:spPr>
          <a:xfrm>
            <a:off x="10360959" y="5590598"/>
            <a:ext cx="1856028" cy="246221"/>
          </a:xfrm>
          <a:prstGeom prst="rect">
            <a:avLst/>
          </a:prstGeom>
          <a:noFill/>
          <a:ln>
            <a:noFill/>
          </a:ln>
        </p:spPr>
        <p:txBody>
          <a:bodyPr wrap="square" rtlCol="0">
            <a:spAutoFit/>
          </a:bodyPr>
          <a:lstStyle/>
          <a:p>
            <a:pPr algn="r"/>
            <a:r>
              <a:rPr lang="fr-FR" sz="1000" i="1" dirty="0">
                <a:solidFill>
                  <a:schemeClr val="bg1">
                    <a:lumMod val="75000"/>
                  </a:schemeClr>
                </a:solidFill>
              </a:rPr>
              <a:t>Merci à tous nos partenaires !</a:t>
            </a:r>
          </a:p>
        </p:txBody>
      </p:sp>
    </p:spTree>
    <p:extLst>
      <p:ext uri="{BB962C8B-B14F-4D97-AF65-F5344CB8AC3E}">
        <p14:creationId xmlns:p14="http://schemas.microsoft.com/office/powerpoint/2010/main" xmlns="" val="2172247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23315921-B3EF-7C7E-CC3E-26D0ADD5DC4C}"/>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352BEC0E-22F8-46D0-9632-375DB541B0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 line">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8952"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us-titre 2">
            <a:extLst>
              <a:ext uri="{FF2B5EF4-FFF2-40B4-BE49-F238E27FC236}">
                <a16:creationId xmlns:a16="http://schemas.microsoft.com/office/drawing/2014/main" xmlns="" id="{3E09AFF5-20CE-53ED-49A4-4CBD6A1B435D}"/>
              </a:ext>
            </a:extLst>
          </p:cNvPr>
          <p:cNvSpPr>
            <a:spLocks noGrp="1"/>
          </p:cNvSpPr>
          <p:nvPr>
            <p:ph type="subTitle" idx="1"/>
          </p:nvPr>
        </p:nvSpPr>
        <p:spPr>
          <a:xfrm>
            <a:off x="640080" y="2706624"/>
            <a:ext cx="6894576" cy="3483864"/>
          </a:xfrm>
        </p:spPr>
        <p:txBody>
          <a:bodyPr vert="horz" lIns="91440" tIns="45720" rIns="91440" bIns="45720" rtlCol="0">
            <a:normAutofit/>
          </a:bodyPr>
          <a:lstStyle/>
          <a:p>
            <a:pPr indent="-228600" algn="l">
              <a:buFont typeface="Arial" panose="020B0604020202020204" pitchFamily="34" charset="0"/>
              <a:buChar char="•"/>
            </a:pPr>
            <a:r>
              <a:rPr lang="en-US" b="1" dirty="0">
                <a:latin typeface="Cambria" panose="02040503050406030204" pitchFamily="18" charset="0"/>
                <a:ea typeface="Cambria" panose="02040503050406030204" pitchFamily="18" charset="0"/>
              </a:rPr>
              <a:t>4-Règlement particulier de </a:t>
            </a:r>
            <a:r>
              <a:rPr lang="en-US" b="1" dirty="0" err="1">
                <a:latin typeface="Cambria" panose="02040503050406030204" pitchFamily="18" charset="0"/>
                <a:ea typeface="Cambria" panose="02040503050406030204" pitchFamily="18" charset="0"/>
              </a:rPr>
              <a:t>l’épreuve</a:t>
            </a:r>
            <a:endParaRPr lang="en-US" b="1" dirty="0">
              <a:latin typeface="Cambria" panose="02040503050406030204" pitchFamily="18" charset="0"/>
              <a:ea typeface="Cambria" panose="02040503050406030204" pitchFamily="18" charset="0"/>
            </a:endParaRPr>
          </a:p>
          <a:p>
            <a:pPr indent="-228600" algn="l">
              <a:buFont typeface="Arial" panose="020B0604020202020204" pitchFamily="34" charset="0"/>
              <a:buChar char="•"/>
            </a:pPr>
            <a:endParaRPr lang="en-US" sz="1900" dirty="0"/>
          </a:p>
          <a:p>
            <a:pPr indent="-228600" algn="l">
              <a:spcAft>
                <a:spcPts val="600"/>
              </a:spcAft>
              <a:buFont typeface="Arial" panose="020B0604020202020204" pitchFamily="34" charset="0"/>
              <a:buChar char="•"/>
            </a:pPr>
            <a:r>
              <a:rPr lang="en-US" sz="1400" b="1" dirty="0" err="1">
                <a:effectLst/>
                <a:latin typeface="Cambria" panose="02040503050406030204" pitchFamily="18" charset="0"/>
                <a:ea typeface="Cambria" panose="02040503050406030204" pitchFamily="18" charset="0"/>
              </a:rPr>
              <a:t>Protocole</a:t>
            </a:r>
            <a:endParaRPr lang="en-US" sz="1400" dirty="0">
              <a:effectLst/>
              <a:latin typeface="Cambria" panose="02040503050406030204" pitchFamily="18" charset="0"/>
              <a:ea typeface="Cambria" panose="02040503050406030204" pitchFamily="18" charset="0"/>
            </a:endParaRPr>
          </a:p>
          <a:p>
            <a:pPr indent="-228600" algn="l">
              <a:buFont typeface="Arial" panose="020B0604020202020204" pitchFamily="34" charset="0"/>
              <a:buChar char="•"/>
            </a:pPr>
            <a:r>
              <a:rPr lang="en-US" sz="1400" dirty="0">
                <a:effectLst/>
                <a:latin typeface="Cambria" panose="02040503050406030204" pitchFamily="18" charset="0"/>
                <a:ea typeface="Cambria" panose="02040503050406030204" pitchFamily="18" charset="0"/>
              </a:rPr>
              <a:t>Les 3 premiers de </a:t>
            </a:r>
            <a:r>
              <a:rPr lang="en-US" sz="1400" dirty="0" err="1">
                <a:effectLst/>
                <a:latin typeface="Cambria" panose="02040503050406030204" pitchFamily="18" charset="0"/>
                <a:ea typeface="Cambria" panose="02040503050406030204" pitchFamily="18" charset="0"/>
              </a:rPr>
              <a:t>l’épreuve</a:t>
            </a:r>
            <a:r>
              <a:rPr lang="en-US" sz="1400" dirty="0">
                <a:effectLst/>
                <a:latin typeface="Cambria" panose="02040503050406030204" pitchFamily="18" charset="0"/>
                <a:ea typeface="Cambria" panose="02040503050406030204" pitchFamily="18" charset="0"/>
              </a:rPr>
              <a:t>, le 1er U19 1</a:t>
            </a:r>
            <a:r>
              <a:rPr lang="en-US" sz="1400" baseline="30000" dirty="0">
                <a:effectLst/>
                <a:latin typeface="Cambria" panose="02040503050406030204" pitchFamily="18" charset="0"/>
                <a:ea typeface="Cambria" panose="02040503050406030204" pitchFamily="18" charset="0"/>
              </a:rPr>
              <a:t>ère</a:t>
            </a:r>
            <a:r>
              <a:rPr lang="en-US" sz="1400" dirty="0">
                <a:effectLst/>
                <a:latin typeface="Cambria" panose="02040503050406030204" pitchFamily="18" charset="0"/>
                <a:ea typeface="Cambria" panose="02040503050406030204" pitchFamily="18" charset="0"/>
              </a:rPr>
              <a:t> </a:t>
            </a:r>
            <a:r>
              <a:rPr lang="en-US" sz="1400" dirty="0" err="1">
                <a:effectLst/>
                <a:latin typeface="Cambria" panose="02040503050406030204" pitchFamily="18" charset="0"/>
                <a:ea typeface="Cambria" panose="02040503050406030204" pitchFamily="18" charset="0"/>
              </a:rPr>
              <a:t>année</a:t>
            </a:r>
            <a:r>
              <a:rPr lang="en-US" sz="1400" dirty="0">
                <a:effectLst/>
                <a:latin typeface="Cambria" panose="02040503050406030204" pitchFamily="18" charset="0"/>
                <a:ea typeface="Cambria" panose="02040503050406030204" pitchFamily="18" charset="0"/>
              </a:rPr>
              <a:t>, les </a:t>
            </a:r>
            <a:r>
              <a:rPr lang="en-US" sz="1400" dirty="0" err="1">
                <a:effectLst/>
                <a:latin typeface="Cambria" panose="02040503050406030204" pitchFamily="18" charset="0"/>
                <a:ea typeface="Cambria" panose="02040503050406030204" pitchFamily="18" charset="0"/>
              </a:rPr>
              <a:t>vainqueurs</a:t>
            </a:r>
            <a:r>
              <a:rPr lang="en-US" sz="1400" dirty="0">
                <a:effectLst/>
                <a:latin typeface="Cambria" panose="02040503050406030204" pitchFamily="18" charset="0"/>
                <a:ea typeface="Cambria" panose="02040503050406030204" pitchFamily="18" charset="0"/>
              </a:rPr>
              <a:t> des </a:t>
            </a:r>
            <a:r>
              <a:rPr lang="en-US" sz="1400" dirty="0" err="1">
                <a:effectLst/>
                <a:latin typeface="Cambria" panose="02040503050406030204" pitchFamily="18" charset="0"/>
                <a:ea typeface="Cambria" panose="02040503050406030204" pitchFamily="18" charset="0"/>
              </a:rPr>
              <a:t>classements</a:t>
            </a:r>
            <a:r>
              <a:rPr lang="en-US" sz="1400" dirty="0">
                <a:effectLst/>
                <a:latin typeface="Cambria" panose="02040503050406030204" pitchFamily="18" charset="0"/>
                <a:ea typeface="Cambria" panose="02040503050406030204" pitchFamily="18" charset="0"/>
              </a:rPr>
              <a:t> annexes (Grand Prix de la Montagne, Points </a:t>
            </a:r>
            <a:r>
              <a:rPr lang="en-US" sz="1400" dirty="0" err="1">
                <a:effectLst/>
                <a:latin typeface="Cambria" panose="02040503050406030204" pitchFamily="18" charset="0"/>
                <a:ea typeface="Cambria" panose="02040503050406030204" pitchFamily="18" charset="0"/>
              </a:rPr>
              <a:t>chauds</a:t>
            </a:r>
            <a:r>
              <a:rPr lang="en-US" sz="1400" dirty="0">
                <a:effectLst/>
                <a:latin typeface="Cambria" panose="02040503050406030204" pitchFamily="18" charset="0"/>
                <a:ea typeface="Cambria" panose="02040503050406030204" pitchFamily="18" charset="0"/>
              </a:rPr>
              <a:t>, </a:t>
            </a:r>
            <a:r>
              <a:rPr lang="en-US" sz="1400" dirty="0" err="1">
                <a:effectLst/>
                <a:latin typeface="Cambria" panose="02040503050406030204" pitchFamily="18" charset="0"/>
                <a:ea typeface="Cambria" panose="02040503050406030204" pitchFamily="18" charset="0"/>
              </a:rPr>
              <a:t>combatif</a:t>
            </a:r>
            <a:r>
              <a:rPr lang="en-US" sz="1400" dirty="0">
                <a:effectLst/>
                <a:latin typeface="Cambria" panose="02040503050406030204" pitchFamily="18" charset="0"/>
                <a:ea typeface="Cambria" panose="02040503050406030204" pitchFamily="18" charset="0"/>
              </a:rPr>
              <a:t>), </a:t>
            </a:r>
            <a:r>
              <a:rPr lang="en-US" sz="1400" dirty="0" err="1">
                <a:effectLst/>
                <a:latin typeface="Cambria" panose="02040503050406030204" pitchFamily="18" charset="0"/>
                <a:ea typeface="Cambria" panose="02040503050406030204" pitchFamily="18" charset="0"/>
              </a:rPr>
              <a:t>tous</a:t>
            </a:r>
            <a:r>
              <a:rPr lang="en-US" sz="1400" dirty="0">
                <a:effectLst/>
                <a:latin typeface="Cambria" panose="02040503050406030204" pitchFamily="18" charset="0"/>
                <a:ea typeface="Cambria" panose="02040503050406030204" pitchFamily="18" charset="0"/>
              </a:rPr>
              <a:t> </a:t>
            </a:r>
            <a:r>
              <a:rPr lang="en-US" sz="1400" dirty="0" err="1">
                <a:effectLst/>
                <a:latin typeface="Cambria" panose="02040503050406030204" pitchFamily="18" charset="0"/>
                <a:ea typeface="Cambria" panose="02040503050406030204" pitchFamily="18" charset="0"/>
              </a:rPr>
              <a:t>doivent</a:t>
            </a:r>
            <a:r>
              <a:rPr lang="en-US" sz="1400" dirty="0">
                <a:effectLst/>
                <a:latin typeface="Cambria" panose="02040503050406030204" pitchFamily="18" charset="0"/>
                <a:ea typeface="Cambria" panose="02040503050406030204" pitchFamily="18" charset="0"/>
              </a:rPr>
              <a:t> se </a:t>
            </a:r>
            <a:r>
              <a:rPr lang="en-US" sz="1400" dirty="0" err="1">
                <a:effectLst/>
                <a:latin typeface="Cambria" panose="02040503050406030204" pitchFamily="18" charset="0"/>
                <a:ea typeface="Cambria" panose="02040503050406030204" pitchFamily="18" charset="0"/>
              </a:rPr>
              <a:t>présenter</a:t>
            </a:r>
            <a:r>
              <a:rPr lang="en-US" sz="1400" dirty="0">
                <a:effectLst/>
                <a:latin typeface="Cambria" panose="02040503050406030204" pitchFamily="18" charset="0"/>
                <a:ea typeface="Cambria" panose="02040503050406030204" pitchFamily="18" charset="0"/>
              </a:rPr>
              <a:t> </a:t>
            </a:r>
            <a:r>
              <a:rPr lang="en-US" sz="1400" b="1" u="sng" dirty="0">
                <a:effectLst/>
                <a:latin typeface="Cambria" panose="02040503050406030204" pitchFamily="18" charset="0"/>
                <a:ea typeface="Cambria" panose="02040503050406030204" pitchFamily="18" charset="0"/>
              </a:rPr>
              <a:t>au plus tard</a:t>
            </a:r>
            <a:r>
              <a:rPr lang="en-US" sz="1400" dirty="0">
                <a:effectLst/>
                <a:latin typeface="Cambria" panose="02040503050406030204" pitchFamily="18" charset="0"/>
                <a:ea typeface="Cambria" panose="02040503050406030204" pitchFamily="18" charset="0"/>
              </a:rPr>
              <a:t> 15 minutes après </a:t>
            </a:r>
            <a:r>
              <a:rPr lang="en-US" sz="1400" dirty="0" err="1">
                <a:effectLst/>
                <a:latin typeface="Cambria" panose="02040503050406030204" pitchFamily="18" charset="0"/>
                <a:ea typeface="Cambria" panose="02040503050406030204" pitchFamily="18" charset="0"/>
              </a:rPr>
              <a:t>leur</a:t>
            </a:r>
            <a:r>
              <a:rPr lang="en-US" sz="1400" dirty="0">
                <a:effectLst/>
                <a:latin typeface="Cambria" panose="02040503050406030204" pitchFamily="18" charset="0"/>
                <a:ea typeface="Cambria" panose="02040503050406030204" pitchFamily="18" charset="0"/>
              </a:rPr>
              <a:t> </a:t>
            </a:r>
            <a:r>
              <a:rPr lang="en-US" sz="1400" dirty="0" err="1">
                <a:effectLst/>
                <a:latin typeface="Cambria" panose="02040503050406030204" pitchFamily="18" charset="0"/>
                <a:ea typeface="Cambria" panose="02040503050406030204" pitchFamily="18" charset="0"/>
              </a:rPr>
              <a:t>arrivée</a:t>
            </a:r>
            <a:r>
              <a:rPr lang="en-US" sz="1400" dirty="0">
                <a:effectLst/>
                <a:latin typeface="Cambria" panose="02040503050406030204" pitchFamily="18" charset="0"/>
                <a:ea typeface="Cambria" panose="02040503050406030204" pitchFamily="18" charset="0"/>
              </a:rPr>
              <a:t>.</a:t>
            </a:r>
          </a:p>
          <a:p>
            <a:pPr indent="-228600" algn="l">
              <a:spcAft>
                <a:spcPts val="600"/>
              </a:spcAft>
              <a:buFont typeface="Arial" panose="020B0604020202020204" pitchFamily="34" charset="0"/>
              <a:buChar char="•"/>
            </a:pPr>
            <a:r>
              <a:rPr lang="en-US" sz="1400" dirty="0">
                <a:effectLst/>
                <a:latin typeface="Cambria" panose="02040503050406030204" pitchFamily="18" charset="0"/>
                <a:ea typeface="Cambria" panose="02040503050406030204" pitchFamily="18" charset="0"/>
              </a:rPr>
              <a:t>En </a:t>
            </a:r>
            <a:r>
              <a:rPr lang="en-US" sz="1400" dirty="0" err="1">
                <a:effectLst/>
                <a:latin typeface="Cambria" panose="02040503050406030204" pitchFamily="18" charset="0"/>
                <a:ea typeface="Cambria" panose="02040503050406030204" pitchFamily="18" charset="0"/>
              </a:rPr>
              <a:t>cas</a:t>
            </a:r>
            <a:r>
              <a:rPr lang="en-US" sz="1400" dirty="0">
                <a:effectLst/>
                <a:latin typeface="Cambria" panose="02040503050406030204" pitchFamily="18" charset="0"/>
                <a:ea typeface="Cambria" panose="02040503050406030204" pitchFamily="18" charset="0"/>
              </a:rPr>
              <a:t> de non-</a:t>
            </a:r>
            <a:r>
              <a:rPr lang="en-US" sz="1400" dirty="0" err="1">
                <a:effectLst/>
                <a:latin typeface="Cambria" panose="02040503050406030204" pitchFamily="18" charset="0"/>
                <a:ea typeface="Cambria" panose="02040503050406030204" pitchFamily="18" charset="0"/>
              </a:rPr>
              <a:t>présentation</a:t>
            </a:r>
            <a:r>
              <a:rPr lang="en-US" sz="1400" dirty="0">
                <a:effectLst/>
                <a:latin typeface="Cambria" panose="02040503050406030204" pitchFamily="18" charset="0"/>
                <a:ea typeface="Cambria" panose="02040503050406030204" pitchFamily="18" charset="0"/>
              </a:rPr>
              <a:t> au </a:t>
            </a:r>
            <a:r>
              <a:rPr lang="en-US" sz="1400" dirty="0" err="1">
                <a:effectLst/>
                <a:latin typeface="Cambria" panose="02040503050406030204" pitchFamily="18" charset="0"/>
                <a:ea typeface="Cambria" panose="02040503050406030204" pitchFamily="18" charset="0"/>
              </a:rPr>
              <a:t>protocole</a:t>
            </a:r>
            <a:r>
              <a:rPr lang="en-US" sz="1400" dirty="0">
                <a:effectLst/>
                <a:latin typeface="Cambria" panose="02040503050406030204" pitchFamily="18" charset="0"/>
                <a:ea typeface="Cambria" panose="02040503050406030204" pitchFamily="18" charset="0"/>
              </a:rPr>
              <a:t>, les prix et primes ne </a:t>
            </a:r>
            <a:r>
              <a:rPr lang="en-US" sz="1400" dirty="0" err="1">
                <a:effectLst/>
                <a:latin typeface="Cambria" panose="02040503050406030204" pitchFamily="18" charset="0"/>
                <a:ea typeface="Cambria" panose="02040503050406030204" pitchFamily="18" charset="0"/>
              </a:rPr>
              <a:t>seront</a:t>
            </a:r>
            <a:r>
              <a:rPr lang="en-US" sz="1400" dirty="0">
                <a:effectLst/>
                <a:latin typeface="Cambria" panose="02040503050406030204" pitchFamily="18" charset="0"/>
                <a:ea typeface="Cambria" panose="02040503050406030204" pitchFamily="18" charset="0"/>
              </a:rPr>
              <a:t> pas </a:t>
            </a:r>
            <a:r>
              <a:rPr lang="en-US" sz="1400" dirty="0" err="1">
                <a:effectLst/>
                <a:latin typeface="Cambria" panose="02040503050406030204" pitchFamily="18" charset="0"/>
                <a:ea typeface="Cambria" panose="02040503050406030204" pitchFamily="18" charset="0"/>
              </a:rPr>
              <a:t>attribués</a:t>
            </a:r>
            <a:r>
              <a:rPr lang="en-US" sz="1400" dirty="0">
                <a:effectLst/>
                <a:latin typeface="Cambria" panose="02040503050406030204" pitchFamily="18" charset="0"/>
                <a:ea typeface="Cambria" panose="02040503050406030204" pitchFamily="18" charset="0"/>
              </a:rPr>
              <a:t> et des </a:t>
            </a:r>
            <a:r>
              <a:rPr lang="en-US" sz="1400" dirty="0" err="1">
                <a:effectLst/>
                <a:latin typeface="Cambria" panose="02040503050406030204" pitchFamily="18" charset="0"/>
                <a:ea typeface="Cambria" panose="02040503050406030204" pitchFamily="18" charset="0"/>
              </a:rPr>
              <a:t>amendes</a:t>
            </a:r>
            <a:r>
              <a:rPr lang="en-US" sz="1400" dirty="0">
                <a:effectLst/>
                <a:latin typeface="Cambria" panose="02040503050406030204" pitchFamily="18" charset="0"/>
                <a:ea typeface="Cambria" panose="02040503050406030204" pitchFamily="18" charset="0"/>
              </a:rPr>
              <a:t> </a:t>
            </a:r>
            <a:r>
              <a:rPr lang="en-US" sz="1400" dirty="0" err="1">
                <a:effectLst/>
                <a:latin typeface="Cambria" panose="02040503050406030204" pitchFamily="18" charset="0"/>
                <a:ea typeface="Cambria" panose="02040503050406030204" pitchFamily="18" charset="0"/>
              </a:rPr>
              <a:t>pourraient</a:t>
            </a:r>
            <a:r>
              <a:rPr lang="en-US" sz="1400" dirty="0">
                <a:effectLst/>
                <a:latin typeface="Cambria" panose="02040503050406030204" pitchFamily="18" charset="0"/>
                <a:ea typeface="Cambria" panose="02040503050406030204" pitchFamily="18" charset="0"/>
              </a:rPr>
              <a:t> </a:t>
            </a:r>
            <a:r>
              <a:rPr lang="en-US" sz="1400" dirty="0" err="1">
                <a:effectLst/>
                <a:latin typeface="Cambria" panose="02040503050406030204" pitchFamily="18" charset="0"/>
                <a:ea typeface="Cambria" panose="02040503050406030204" pitchFamily="18" charset="0"/>
              </a:rPr>
              <a:t>être</a:t>
            </a:r>
            <a:r>
              <a:rPr lang="en-US" sz="1400" dirty="0">
                <a:effectLst/>
                <a:latin typeface="Cambria" panose="02040503050406030204" pitchFamily="18" charset="0"/>
                <a:ea typeface="Cambria" panose="02040503050406030204" pitchFamily="18" charset="0"/>
              </a:rPr>
              <a:t> </a:t>
            </a:r>
            <a:r>
              <a:rPr lang="en-US" sz="1400" dirty="0" err="1">
                <a:effectLst/>
                <a:latin typeface="Cambria" panose="02040503050406030204" pitchFamily="18" charset="0"/>
                <a:ea typeface="Cambria" panose="02040503050406030204" pitchFamily="18" charset="0"/>
              </a:rPr>
              <a:t>infligées</a:t>
            </a:r>
            <a:r>
              <a:rPr lang="en-US" sz="1400" dirty="0">
                <a:effectLst/>
                <a:latin typeface="Cambria" panose="02040503050406030204" pitchFamily="18" charset="0"/>
                <a:ea typeface="Cambria" panose="02040503050406030204" pitchFamily="18" charset="0"/>
              </a:rPr>
              <a:t> à </a:t>
            </a:r>
            <a:r>
              <a:rPr lang="en-US" sz="1400" dirty="0" err="1">
                <a:effectLst/>
                <a:latin typeface="Cambria" panose="02040503050406030204" pitchFamily="18" charset="0"/>
                <a:ea typeface="Cambria" panose="02040503050406030204" pitchFamily="18" charset="0"/>
              </a:rPr>
              <a:t>partir</a:t>
            </a:r>
            <a:r>
              <a:rPr lang="en-US" sz="1400" dirty="0">
                <a:effectLst/>
                <a:latin typeface="Cambria" panose="02040503050406030204" pitchFamily="18" charset="0"/>
                <a:ea typeface="Cambria" panose="02040503050406030204" pitchFamily="18" charset="0"/>
              </a:rPr>
              <a:t> </a:t>
            </a:r>
            <a:r>
              <a:rPr lang="en-US" sz="1400" dirty="0" err="1">
                <a:effectLst/>
                <a:latin typeface="Cambria" panose="02040503050406030204" pitchFamily="18" charset="0"/>
                <a:ea typeface="Cambria" panose="02040503050406030204" pitchFamily="18" charset="0"/>
              </a:rPr>
              <a:t>d’une</a:t>
            </a:r>
            <a:r>
              <a:rPr lang="en-US" sz="1400" dirty="0">
                <a:effectLst/>
                <a:latin typeface="Cambria" panose="02040503050406030204" pitchFamily="18" charset="0"/>
                <a:ea typeface="Cambria" panose="02040503050406030204" pitchFamily="18" charset="0"/>
              </a:rPr>
              <a:t> </a:t>
            </a:r>
            <a:r>
              <a:rPr lang="en-US" sz="1400" dirty="0" err="1">
                <a:effectLst/>
                <a:latin typeface="Cambria" panose="02040503050406030204" pitchFamily="18" charset="0"/>
                <a:ea typeface="Cambria" panose="02040503050406030204" pitchFamily="18" charset="0"/>
              </a:rPr>
              <a:t>décision</a:t>
            </a:r>
            <a:r>
              <a:rPr lang="en-US" sz="1400" dirty="0">
                <a:effectLst/>
                <a:latin typeface="Cambria" panose="02040503050406030204" pitchFamily="18" charset="0"/>
                <a:ea typeface="Cambria" panose="02040503050406030204" pitchFamily="18" charset="0"/>
              </a:rPr>
              <a:t> du jury des commissaires.</a:t>
            </a:r>
          </a:p>
          <a:p>
            <a:pPr indent="-228600" algn="l">
              <a:buFont typeface="Arial" panose="020B0604020202020204" pitchFamily="34" charset="0"/>
              <a:buChar char="•"/>
            </a:pPr>
            <a:endParaRPr lang="en-US" sz="1900" dirty="0"/>
          </a:p>
        </p:txBody>
      </p:sp>
      <p:pic>
        <p:nvPicPr>
          <p:cNvPr id="6" name="Image 5">
            <a:extLst>
              <a:ext uri="{FF2B5EF4-FFF2-40B4-BE49-F238E27FC236}">
                <a16:creationId xmlns:a16="http://schemas.microsoft.com/office/drawing/2014/main" xmlns="" id="{D562EE56-DF92-5863-FD50-1404AF808AB5}"/>
              </a:ext>
            </a:extLst>
          </p:cNvPr>
          <p:cNvPicPr>
            <a:picLocks noChangeAspect="1"/>
          </p:cNvPicPr>
          <p:nvPr/>
        </p:nvPicPr>
        <p:blipFill>
          <a:blip r:embed="rId2" cstate="print">
            <a:extLst>
              <a:ext uri="{28A0092B-C50C-407E-A947-70E740481C1C}">
                <a14:useLocalDpi xmlns:a14="http://schemas.microsoft.com/office/drawing/2010/main" xmlns="" val="0"/>
              </a:ext>
            </a:extLst>
          </a:blip>
          <a:srcRect t="4379"/>
          <a:stretch>
            <a:fillRect/>
          </a:stretch>
        </p:blipFill>
        <p:spPr>
          <a:xfrm>
            <a:off x="7655003" y="834867"/>
            <a:ext cx="4406565" cy="2808000"/>
          </a:xfrm>
          <a:prstGeom prst="rect">
            <a:avLst/>
          </a:prstGeom>
        </p:spPr>
      </p:pic>
      <p:pic>
        <p:nvPicPr>
          <p:cNvPr id="7" name="Image 6" descr="Une image contenant Police, Graphique, logo, conception&#10;&#10;Le contenu généré par l’IA peut être incorrect.">
            <a:extLst>
              <a:ext uri="{FF2B5EF4-FFF2-40B4-BE49-F238E27FC236}">
                <a16:creationId xmlns:a16="http://schemas.microsoft.com/office/drawing/2014/main" xmlns="" id="{200E14D7-C681-4B63-4420-B28D00727EF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63273" y="5948308"/>
            <a:ext cx="2196000" cy="684208"/>
          </a:xfrm>
          <a:prstGeom prst="rect">
            <a:avLst/>
          </a:prstGeom>
        </p:spPr>
      </p:pic>
      <p:pic>
        <p:nvPicPr>
          <p:cNvPr id="9" name="Image 8" descr="Une image contenant Graphique, Police, graphisme, texte&#10;&#10;Le contenu généré par l’IA peut être incorrect.">
            <a:extLst>
              <a:ext uri="{FF2B5EF4-FFF2-40B4-BE49-F238E27FC236}">
                <a16:creationId xmlns:a16="http://schemas.microsoft.com/office/drawing/2014/main" xmlns="" id="{BCFC0DFA-32B5-EB9E-9EFB-E13326E5E57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570807" y="105978"/>
            <a:ext cx="2504563" cy="553614"/>
          </a:xfrm>
          <a:prstGeom prst="rect">
            <a:avLst/>
          </a:prstGeom>
        </p:spPr>
      </p:pic>
      <p:sp>
        <p:nvSpPr>
          <p:cNvPr id="10" name="Organigramme : Carte perforée 9">
            <a:extLst>
              <a:ext uri="{FF2B5EF4-FFF2-40B4-BE49-F238E27FC236}">
                <a16:creationId xmlns:a16="http://schemas.microsoft.com/office/drawing/2014/main" xmlns="" id="{529E52D1-CFFF-A53A-762B-844C766E3A66}"/>
              </a:ext>
            </a:extLst>
          </p:cNvPr>
          <p:cNvSpPr/>
          <p:nvPr/>
        </p:nvSpPr>
        <p:spPr>
          <a:xfrm rot="10800000">
            <a:off x="3044" y="-2"/>
            <a:ext cx="9451133" cy="1024075"/>
          </a:xfrm>
          <a:prstGeom prst="flowChartPunchedCard">
            <a:avLst/>
          </a:prstGeom>
          <a:solidFill>
            <a:schemeClr val="bg1">
              <a:lumMod val="8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1">
            <a:extLst>
              <a:ext uri="{FF2B5EF4-FFF2-40B4-BE49-F238E27FC236}">
                <a16:creationId xmlns:a16="http://schemas.microsoft.com/office/drawing/2014/main" xmlns="" id="{0CB4D69D-5181-94EA-CA5E-E0BB9DE32B96}"/>
              </a:ext>
            </a:extLst>
          </p:cNvPr>
          <p:cNvSpPr txBox="1">
            <a:spLocks/>
          </p:cNvSpPr>
          <p:nvPr/>
        </p:nvSpPr>
        <p:spPr>
          <a:xfrm>
            <a:off x="56483" y="52702"/>
            <a:ext cx="8884619" cy="8791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latin typeface="Cambria" panose="02040503050406030204" pitchFamily="18" charset="0"/>
                <a:ea typeface="Cambria" panose="02040503050406030204" pitchFamily="18" charset="0"/>
              </a:rPr>
              <a:t>Guide de la course</a:t>
            </a:r>
          </a:p>
          <a:p>
            <a:pPr algn="l"/>
            <a:r>
              <a:rPr lang="fr-FR" sz="2800" b="1" dirty="0">
                <a:latin typeface="Cambria" panose="02040503050406030204" pitchFamily="18" charset="0"/>
                <a:ea typeface="Cambria" panose="02040503050406030204" pitchFamily="18" charset="0"/>
              </a:rPr>
              <a:t>Grand Prix de Saint-Etienne Loire Activ Réseaux U19</a:t>
            </a:r>
          </a:p>
        </p:txBody>
      </p:sp>
      <p:sp>
        <p:nvSpPr>
          <p:cNvPr id="14" name="Organigramme : Carte perforée 13">
            <a:extLst>
              <a:ext uri="{FF2B5EF4-FFF2-40B4-BE49-F238E27FC236}">
                <a16:creationId xmlns:a16="http://schemas.microsoft.com/office/drawing/2014/main" xmlns="" id="{EE87DCE8-4909-C24F-6246-731E327B866D}"/>
              </a:ext>
            </a:extLst>
          </p:cNvPr>
          <p:cNvSpPr/>
          <p:nvPr/>
        </p:nvSpPr>
        <p:spPr>
          <a:xfrm>
            <a:off x="9512491" y="5778374"/>
            <a:ext cx="2621193" cy="1024077"/>
          </a:xfrm>
          <a:prstGeom prst="flowChartPunchedCard">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xmlns="" id="{2949E6E1-5BB8-1388-5D31-7CE5AA572AF8}"/>
              </a:ext>
            </a:extLst>
          </p:cNvPr>
          <p:cNvSpPr txBox="1"/>
          <p:nvPr/>
        </p:nvSpPr>
        <p:spPr>
          <a:xfrm>
            <a:off x="10360959" y="5590598"/>
            <a:ext cx="1856028" cy="246221"/>
          </a:xfrm>
          <a:prstGeom prst="rect">
            <a:avLst/>
          </a:prstGeom>
          <a:noFill/>
          <a:ln>
            <a:noFill/>
          </a:ln>
        </p:spPr>
        <p:txBody>
          <a:bodyPr wrap="square" rtlCol="0">
            <a:spAutoFit/>
          </a:bodyPr>
          <a:lstStyle/>
          <a:p>
            <a:pPr algn="r"/>
            <a:r>
              <a:rPr lang="fr-FR" sz="1000" i="1" dirty="0">
                <a:solidFill>
                  <a:schemeClr val="bg1">
                    <a:lumMod val="75000"/>
                  </a:schemeClr>
                </a:solidFill>
              </a:rPr>
              <a:t>Merci à tous nos partenaires !</a:t>
            </a:r>
          </a:p>
        </p:txBody>
      </p:sp>
    </p:spTree>
    <p:extLst>
      <p:ext uri="{BB962C8B-B14F-4D97-AF65-F5344CB8AC3E}">
        <p14:creationId xmlns:p14="http://schemas.microsoft.com/office/powerpoint/2010/main" xmlns="" val="2821059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E85DB12-C6BC-EF5F-ACFE-4E5673931EAE}"/>
            </a:ext>
          </a:extLst>
        </p:cNvPr>
        <p:cNvGrpSpPr/>
        <p:nvPr/>
      </p:nvGrpSpPr>
      <p:grpSpPr>
        <a:xfrm>
          <a:off x="0" y="0"/>
          <a:ext cx="0" cy="0"/>
          <a:chOff x="0" y="0"/>
          <a:chExt cx="0" cy="0"/>
        </a:xfrm>
      </p:grpSpPr>
      <p:sp>
        <p:nvSpPr>
          <p:cNvPr id="3" name="Sous-titre 2">
            <a:extLst>
              <a:ext uri="{FF2B5EF4-FFF2-40B4-BE49-F238E27FC236}">
                <a16:creationId xmlns:a16="http://schemas.microsoft.com/office/drawing/2014/main" xmlns="" id="{AC9D1C7D-2F73-983A-6D4B-BA0011034208}"/>
              </a:ext>
            </a:extLst>
          </p:cNvPr>
          <p:cNvSpPr>
            <a:spLocks noGrp="1"/>
          </p:cNvSpPr>
          <p:nvPr>
            <p:ph type="subTitle" idx="1"/>
          </p:nvPr>
        </p:nvSpPr>
        <p:spPr>
          <a:xfrm>
            <a:off x="1524000" y="1520066"/>
            <a:ext cx="9144000" cy="4044991"/>
          </a:xfrm>
        </p:spPr>
        <p:txBody>
          <a:bodyPr>
            <a:normAutofit/>
          </a:bodyPr>
          <a:lstStyle/>
          <a:p>
            <a:pPr algn="l"/>
            <a:r>
              <a:rPr lang="fr-FR" b="1" dirty="0">
                <a:latin typeface="Cambria" panose="02040503050406030204" pitchFamily="18" charset="0"/>
                <a:ea typeface="Cambria" panose="02040503050406030204" pitchFamily="18" charset="0"/>
              </a:rPr>
              <a:t>4-Règlement particulier de l’épreuve</a:t>
            </a:r>
          </a:p>
          <a:p>
            <a:pPr algn="l"/>
            <a:endParaRPr lang="fr-FR" sz="3200" dirty="0">
              <a:latin typeface="Cambria" panose="02040503050406030204" pitchFamily="18" charset="0"/>
              <a:ea typeface="Cambria" panose="02040503050406030204" pitchFamily="18" charset="0"/>
            </a:endParaRPr>
          </a:p>
        </p:txBody>
      </p:sp>
      <p:sp>
        <p:nvSpPr>
          <p:cNvPr id="5" name="Rectangle 1">
            <a:extLst>
              <a:ext uri="{FF2B5EF4-FFF2-40B4-BE49-F238E27FC236}">
                <a16:creationId xmlns:a16="http://schemas.microsoft.com/office/drawing/2014/main" xmlns="" id="{91C962E0-0A3C-8FF0-2A00-43B38E1CE366}"/>
              </a:ext>
            </a:extLst>
          </p:cNvPr>
          <p:cNvSpPr>
            <a:spLocks noChangeArrowheads="1"/>
          </p:cNvSpPr>
          <p:nvPr/>
        </p:nvSpPr>
        <p:spPr bwMode="auto">
          <a:xfrm>
            <a:off x="1802983" y="751344"/>
            <a:ext cx="8257257" cy="5355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400" b="1" i="1" dirty="0">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400" b="1" i="0" u="sng"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400" b="1" u="sng" dirty="0">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400" u="sng" dirty="0">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400" b="0" i="0" u="sng"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400" b="0" i="0" u="sng"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b="0" i="0"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PRIX</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sng"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Grille 545/10 :</a:t>
            </a:r>
            <a:endParaRPr lang="fr-FR" altLang="fr-FR" sz="1400" u="sng" dirty="0">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400" b="0" i="0" u="sng"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400" u="sng" dirty="0">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400" u="sng" dirty="0">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0" u="sng"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Grand Prix de la Montagne à Saint-Christo-en-Jarez :</a:t>
            </a:r>
            <a:r>
              <a:rPr kumimoji="0" lang="fr-FR" altLang="fr-FR" sz="14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 </a:t>
            </a:r>
            <a:endParaRPr kumimoji="0" lang="fr-FR" altLang="fr-FR" sz="14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3-2-1 points aux 3 premiers coureurs à chaque passage à Saint-Christo-en-Jarez (tours 1,2,3,4)</a:t>
            </a:r>
            <a:endParaRPr kumimoji="0" lang="fr-FR" altLang="fr-FR" sz="14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Prix : 1° : 75 €, 2° 45 €, 3° : 30 €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0" u="sng"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Points chauds au niveau du passage du </a:t>
            </a:r>
            <a:r>
              <a:rPr kumimoji="0" lang="fr-FR" altLang="fr-FR" sz="1400" b="0" i="0" u="sng"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Puyt</a:t>
            </a:r>
            <a:r>
              <a:rPr kumimoji="0" lang="fr-FR" altLang="fr-FR" sz="1400" b="0" i="0" u="sng"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 :</a:t>
            </a:r>
            <a:r>
              <a:rPr kumimoji="0" lang="fr-FR" altLang="fr-FR" sz="14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 </a:t>
            </a:r>
            <a:endParaRPr kumimoji="0" lang="fr-FR" altLang="fr-FR" sz="14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3-2-1 points aux 3 premiers coureurs aux tours 2,3,4,5 </a:t>
            </a:r>
            <a:endParaRPr kumimoji="0" lang="fr-FR" altLang="fr-FR" sz="14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Prix : 1° : 75 €, 2° 45 €, 3° : 30 €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0" u="sng"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Junior 1 :</a:t>
            </a:r>
            <a:endParaRPr kumimoji="0" lang="fr-FR" altLang="fr-FR" sz="14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Le premier est récompensé avec maillot </a:t>
            </a:r>
            <a:r>
              <a:rPr lang="fr-FR" altLang="fr-FR" sz="1400" dirty="0">
                <a:latin typeface="Cambria" panose="02040503050406030204" pitchFamily="18" charset="0"/>
                <a:ea typeface="Cambria" panose="02040503050406030204" pitchFamily="18" charset="0"/>
                <a:cs typeface="Arial" panose="020B0604020202020204" pitchFamily="34" charset="0"/>
              </a:rPr>
              <a:t>distinctif</a:t>
            </a:r>
            <a:r>
              <a:rPr kumimoji="0" lang="fr-FR" altLang="fr-FR" sz="14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 et une coupe</a:t>
            </a:r>
            <a:endParaRPr lang="fr-FR" altLang="fr-FR" sz="1400" dirty="0">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0" u="sng"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Prix de la combativité</a:t>
            </a:r>
            <a:endParaRPr kumimoji="0" lang="fr-FR" altLang="fr-FR" sz="14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Le plus combatif sera désigné par le jury des commissaires et récompensé par une coupe.</a:t>
            </a:r>
            <a:endParaRPr kumimoji="0" lang="fr-FR" altLang="fr-FR" sz="14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pic>
        <p:nvPicPr>
          <p:cNvPr id="8" name="Image 7" descr="Une image contenant texte, Graphique, Police, graphisme&#10;&#10;Le contenu généré par l’IA peut être incorrect.">
            <a:extLst>
              <a:ext uri="{FF2B5EF4-FFF2-40B4-BE49-F238E27FC236}">
                <a16:creationId xmlns:a16="http://schemas.microsoft.com/office/drawing/2014/main" xmlns="" id="{D0A2503C-9156-544C-54A7-0F0480D3B5C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03266" y="5741337"/>
            <a:ext cx="1955522" cy="1076485"/>
          </a:xfrm>
          <a:prstGeom prst="rect">
            <a:avLst/>
          </a:prstGeom>
        </p:spPr>
      </p:pic>
      <p:graphicFrame>
        <p:nvGraphicFramePr>
          <p:cNvPr id="7" name="Tableau 6">
            <a:extLst>
              <a:ext uri="{FF2B5EF4-FFF2-40B4-BE49-F238E27FC236}">
                <a16:creationId xmlns:a16="http://schemas.microsoft.com/office/drawing/2014/main" xmlns="" id="{99324C04-02C3-F9CC-1D04-09AB91AD9C85}"/>
              </a:ext>
            </a:extLst>
          </p:cNvPr>
          <p:cNvGraphicFramePr>
            <a:graphicFrameLocks noGrp="1"/>
          </p:cNvGraphicFramePr>
          <p:nvPr>
            <p:extLst>
              <p:ext uri="{D42A27DB-BD31-4B8C-83A1-F6EECF244321}">
                <p14:modId xmlns:p14="http://schemas.microsoft.com/office/powerpoint/2010/main" xmlns="" val="768120372"/>
              </p:ext>
            </p:extLst>
          </p:nvPr>
        </p:nvGraphicFramePr>
        <p:xfrm>
          <a:off x="1942390" y="2600141"/>
          <a:ext cx="8307220" cy="609600"/>
        </p:xfrm>
        <a:graphic>
          <a:graphicData uri="http://schemas.openxmlformats.org/drawingml/2006/table">
            <a:tbl>
              <a:tblPr firstRow="1" bandRow="1">
                <a:tableStyleId>{5C22544A-7EE6-4342-B048-85BDC9FD1C3A}</a:tableStyleId>
              </a:tblPr>
              <a:tblGrid>
                <a:gridCol w="830722">
                  <a:extLst>
                    <a:ext uri="{9D8B030D-6E8A-4147-A177-3AD203B41FA5}">
                      <a16:colId xmlns:a16="http://schemas.microsoft.com/office/drawing/2014/main" xmlns="" val="1362539772"/>
                    </a:ext>
                  </a:extLst>
                </a:gridCol>
                <a:gridCol w="830722">
                  <a:extLst>
                    <a:ext uri="{9D8B030D-6E8A-4147-A177-3AD203B41FA5}">
                      <a16:colId xmlns:a16="http://schemas.microsoft.com/office/drawing/2014/main" xmlns="" val="2558884833"/>
                    </a:ext>
                  </a:extLst>
                </a:gridCol>
                <a:gridCol w="830722">
                  <a:extLst>
                    <a:ext uri="{9D8B030D-6E8A-4147-A177-3AD203B41FA5}">
                      <a16:colId xmlns:a16="http://schemas.microsoft.com/office/drawing/2014/main" xmlns="" val="2575776303"/>
                    </a:ext>
                  </a:extLst>
                </a:gridCol>
                <a:gridCol w="830722">
                  <a:extLst>
                    <a:ext uri="{9D8B030D-6E8A-4147-A177-3AD203B41FA5}">
                      <a16:colId xmlns:a16="http://schemas.microsoft.com/office/drawing/2014/main" xmlns="" val="767991164"/>
                    </a:ext>
                  </a:extLst>
                </a:gridCol>
                <a:gridCol w="830722">
                  <a:extLst>
                    <a:ext uri="{9D8B030D-6E8A-4147-A177-3AD203B41FA5}">
                      <a16:colId xmlns:a16="http://schemas.microsoft.com/office/drawing/2014/main" xmlns="" val="2835549443"/>
                    </a:ext>
                  </a:extLst>
                </a:gridCol>
                <a:gridCol w="830722">
                  <a:extLst>
                    <a:ext uri="{9D8B030D-6E8A-4147-A177-3AD203B41FA5}">
                      <a16:colId xmlns:a16="http://schemas.microsoft.com/office/drawing/2014/main" xmlns="" val="2327274830"/>
                    </a:ext>
                  </a:extLst>
                </a:gridCol>
                <a:gridCol w="830722">
                  <a:extLst>
                    <a:ext uri="{9D8B030D-6E8A-4147-A177-3AD203B41FA5}">
                      <a16:colId xmlns:a16="http://schemas.microsoft.com/office/drawing/2014/main" xmlns="" val="4196576778"/>
                    </a:ext>
                  </a:extLst>
                </a:gridCol>
                <a:gridCol w="830722">
                  <a:extLst>
                    <a:ext uri="{9D8B030D-6E8A-4147-A177-3AD203B41FA5}">
                      <a16:colId xmlns:a16="http://schemas.microsoft.com/office/drawing/2014/main" xmlns="" val="110434285"/>
                    </a:ext>
                  </a:extLst>
                </a:gridCol>
                <a:gridCol w="830722">
                  <a:extLst>
                    <a:ext uri="{9D8B030D-6E8A-4147-A177-3AD203B41FA5}">
                      <a16:colId xmlns:a16="http://schemas.microsoft.com/office/drawing/2014/main" xmlns="" val="630438526"/>
                    </a:ext>
                  </a:extLst>
                </a:gridCol>
                <a:gridCol w="830722">
                  <a:extLst>
                    <a:ext uri="{9D8B030D-6E8A-4147-A177-3AD203B41FA5}">
                      <a16:colId xmlns:a16="http://schemas.microsoft.com/office/drawing/2014/main" xmlns="" val="1798939018"/>
                    </a:ext>
                  </a:extLst>
                </a:gridCol>
              </a:tblGrid>
              <a:tr h="257267">
                <a:tc>
                  <a:txBody>
                    <a:bodyPr/>
                    <a:lstStyle/>
                    <a:p>
                      <a:pPr algn="ctr"/>
                      <a:r>
                        <a:rPr lang="fr-FR" sz="1400" dirty="0"/>
                        <a:t>1er</a:t>
                      </a:r>
                    </a:p>
                  </a:txBody>
                  <a:tcPr/>
                </a:tc>
                <a:tc>
                  <a:txBody>
                    <a:bodyPr/>
                    <a:lstStyle/>
                    <a:p>
                      <a:pPr algn="ctr"/>
                      <a:r>
                        <a:rPr lang="fr-FR" sz="1400" dirty="0"/>
                        <a:t>2ème</a:t>
                      </a:r>
                    </a:p>
                  </a:txBody>
                  <a:tcPr/>
                </a:tc>
                <a:tc>
                  <a:txBody>
                    <a:bodyPr/>
                    <a:lstStyle/>
                    <a:p>
                      <a:pPr algn="ctr"/>
                      <a:r>
                        <a:rPr lang="fr-FR" sz="1400" dirty="0"/>
                        <a:t>3ème</a:t>
                      </a:r>
                    </a:p>
                  </a:txBody>
                  <a:tcPr/>
                </a:tc>
                <a:tc>
                  <a:txBody>
                    <a:bodyPr/>
                    <a:lstStyle/>
                    <a:p>
                      <a:pPr algn="ctr"/>
                      <a:r>
                        <a:rPr lang="fr-FR" sz="1400" dirty="0"/>
                        <a:t>4ème</a:t>
                      </a:r>
                    </a:p>
                  </a:txBody>
                  <a:tcPr/>
                </a:tc>
                <a:tc>
                  <a:txBody>
                    <a:bodyPr/>
                    <a:lstStyle/>
                    <a:p>
                      <a:pPr algn="ctr"/>
                      <a:r>
                        <a:rPr lang="fr-FR" sz="1400" dirty="0"/>
                        <a:t>5ème</a:t>
                      </a:r>
                    </a:p>
                  </a:txBody>
                  <a:tcPr/>
                </a:tc>
                <a:tc>
                  <a:txBody>
                    <a:bodyPr/>
                    <a:lstStyle/>
                    <a:p>
                      <a:pPr algn="ctr"/>
                      <a:r>
                        <a:rPr lang="fr-FR" sz="1400" dirty="0"/>
                        <a:t>6ème</a:t>
                      </a:r>
                    </a:p>
                  </a:txBody>
                  <a:tcPr/>
                </a:tc>
                <a:tc>
                  <a:txBody>
                    <a:bodyPr/>
                    <a:lstStyle/>
                    <a:p>
                      <a:pPr algn="ctr"/>
                      <a:r>
                        <a:rPr lang="fr-FR" sz="1400" dirty="0"/>
                        <a:t>7ème</a:t>
                      </a:r>
                    </a:p>
                  </a:txBody>
                  <a:tcPr/>
                </a:tc>
                <a:tc>
                  <a:txBody>
                    <a:bodyPr/>
                    <a:lstStyle/>
                    <a:p>
                      <a:pPr algn="ctr"/>
                      <a:r>
                        <a:rPr lang="fr-FR" sz="1400" dirty="0"/>
                        <a:t>8ème</a:t>
                      </a:r>
                    </a:p>
                  </a:txBody>
                  <a:tcPr/>
                </a:tc>
                <a:tc>
                  <a:txBody>
                    <a:bodyPr/>
                    <a:lstStyle/>
                    <a:p>
                      <a:pPr algn="ctr"/>
                      <a:r>
                        <a:rPr lang="fr-FR" sz="1400" dirty="0"/>
                        <a:t>9ème</a:t>
                      </a:r>
                    </a:p>
                  </a:txBody>
                  <a:tcPr/>
                </a:tc>
                <a:tc>
                  <a:txBody>
                    <a:bodyPr/>
                    <a:lstStyle/>
                    <a:p>
                      <a:pPr algn="ctr"/>
                      <a:r>
                        <a:rPr lang="fr-FR" sz="1400" dirty="0"/>
                        <a:t>10ème</a:t>
                      </a:r>
                    </a:p>
                  </a:txBody>
                  <a:tcPr/>
                </a:tc>
                <a:extLst>
                  <a:ext uri="{0D108BD9-81ED-4DB2-BD59-A6C34878D82A}">
                    <a16:rowId xmlns:a16="http://schemas.microsoft.com/office/drawing/2014/main" xmlns="" val="855093149"/>
                  </a:ext>
                </a:extLst>
              </a:tr>
              <a:tr h="257267">
                <a:tc>
                  <a:txBody>
                    <a:bodyPr/>
                    <a:lstStyle/>
                    <a:p>
                      <a:pPr algn="ctr"/>
                      <a:r>
                        <a:rPr lang="fr-FR" sz="1400" dirty="0"/>
                        <a:t>100€</a:t>
                      </a:r>
                    </a:p>
                  </a:txBody>
                  <a:tcPr/>
                </a:tc>
                <a:tc>
                  <a:txBody>
                    <a:bodyPr/>
                    <a:lstStyle/>
                    <a:p>
                      <a:pPr algn="ctr"/>
                      <a:r>
                        <a:rPr lang="fr-FR" sz="1400" dirty="0"/>
                        <a:t>90€</a:t>
                      </a:r>
                    </a:p>
                  </a:txBody>
                  <a:tcPr/>
                </a:tc>
                <a:tc>
                  <a:txBody>
                    <a:bodyPr/>
                    <a:lstStyle/>
                    <a:p>
                      <a:pPr algn="ctr"/>
                      <a:r>
                        <a:rPr lang="fr-FR" sz="1400" dirty="0"/>
                        <a:t>80€</a:t>
                      </a:r>
                    </a:p>
                  </a:txBody>
                  <a:tcPr/>
                </a:tc>
                <a:tc>
                  <a:txBody>
                    <a:bodyPr/>
                    <a:lstStyle/>
                    <a:p>
                      <a:pPr algn="ctr"/>
                      <a:r>
                        <a:rPr lang="fr-FR" sz="1400" dirty="0"/>
                        <a:t>70€</a:t>
                      </a:r>
                    </a:p>
                  </a:txBody>
                  <a:tcPr/>
                </a:tc>
                <a:tc>
                  <a:txBody>
                    <a:bodyPr/>
                    <a:lstStyle/>
                    <a:p>
                      <a:pPr algn="ctr"/>
                      <a:r>
                        <a:rPr lang="fr-FR" sz="1400" dirty="0"/>
                        <a:t>60€</a:t>
                      </a:r>
                    </a:p>
                  </a:txBody>
                  <a:tcPr/>
                </a:tc>
                <a:tc>
                  <a:txBody>
                    <a:bodyPr/>
                    <a:lstStyle/>
                    <a:p>
                      <a:pPr algn="ctr"/>
                      <a:r>
                        <a:rPr lang="fr-FR" sz="1400" dirty="0"/>
                        <a:t>50€</a:t>
                      </a:r>
                    </a:p>
                  </a:txBody>
                  <a:tcPr/>
                </a:tc>
                <a:tc>
                  <a:txBody>
                    <a:bodyPr/>
                    <a:lstStyle/>
                    <a:p>
                      <a:pPr algn="ctr"/>
                      <a:r>
                        <a:rPr lang="fr-FR" sz="1400" dirty="0"/>
                        <a:t>35€</a:t>
                      </a:r>
                    </a:p>
                  </a:txBody>
                  <a:tcPr/>
                </a:tc>
                <a:tc>
                  <a:txBody>
                    <a:bodyPr/>
                    <a:lstStyle/>
                    <a:p>
                      <a:pPr algn="ctr"/>
                      <a:r>
                        <a:rPr lang="fr-FR" sz="1400" dirty="0"/>
                        <a:t>25€</a:t>
                      </a:r>
                    </a:p>
                  </a:txBody>
                  <a:tcPr/>
                </a:tc>
                <a:tc>
                  <a:txBody>
                    <a:bodyPr/>
                    <a:lstStyle/>
                    <a:p>
                      <a:pPr algn="ctr"/>
                      <a:r>
                        <a:rPr lang="fr-FR" sz="1400" dirty="0"/>
                        <a:t>20€</a:t>
                      </a:r>
                    </a:p>
                  </a:txBody>
                  <a:tcPr/>
                </a:tc>
                <a:tc>
                  <a:txBody>
                    <a:bodyPr/>
                    <a:lstStyle/>
                    <a:p>
                      <a:pPr algn="ctr"/>
                      <a:r>
                        <a:rPr lang="fr-FR" sz="1400" dirty="0"/>
                        <a:t>15€</a:t>
                      </a:r>
                    </a:p>
                  </a:txBody>
                  <a:tcPr/>
                </a:tc>
                <a:extLst>
                  <a:ext uri="{0D108BD9-81ED-4DB2-BD59-A6C34878D82A}">
                    <a16:rowId xmlns:a16="http://schemas.microsoft.com/office/drawing/2014/main" xmlns="" val="1572153066"/>
                  </a:ext>
                </a:extLst>
              </a:tr>
            </a:tbl>
          </a:graphicData>
        </a:graphic>
      </p:graphicFrame>
      <p:pic>
        <p:nvPicPr>
          <p:cNvPr id="10" name="Image 9" descr="Une image contenant Graphique, Police, graphisme, texte&#10;&#10;Le contenu généré par l’IA peut être incorrect.">
            <a:extLst>
              <a:ext uri="{FF2B5EF4-FFF2-40B4-BE49-F238E27FC236}">
                <a16:creationId xmlns:a16="http://schemas.microsoft.com/office/drawing/2014/main" xmlns="" id="{036AC739-44EE-1019-0F35-980A30AE551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570807" y="105978"/>
            <a:ext cx="2504563" cy="553614"/>
          </a:xfrm>
          <a:prstGeom prst="rect">
            <a:avLst/>
          </a:prstGeom>
        </p:spPr>
      </p:pic>
      <p:sp>
        <p:nvSpPr>
          <p:cNvPr id="11" name="Organigramme : Carte perforée 10">
            <a:extLst>
              <a:ext uri="{FF2B5EF4-FFF2-40B4-BE49-F238E27FC236}">
                <a16:creationId xmlns:a16="http://schemas.microsoft.com/office/drawing/2014/main" xmlns="" id="{01EE1BF9-3527-C146-9A1A-1BD5472088F2}"/>
              </a:ext>
            </a:extLst>
          </p:cNvPr>
          <p:cNvSpPr/>
          <p:nvPr/>
        </p:nvSpPr>
        <p:spPr>
          <a:xfrm rot="10800000">
            <a:off x="3044" y="-2"/>
            <a:ext cx="9451133" cy="1024075"/>
          </a:xfrm>
          <a:prstGeom prst="flowChartPunchedCard">
            <a:avLst/>
          </a:prstGeom>
          <a:solidFill>
            <a:schemeClr val="bg1">
              <a:lumMod val="8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1">
            <a:extLst>
              <a:ext uri="{FF2B5EF4-FFF2-40B4-BE49-F238E27FC236}">
                <a16:creationId xmlns:a16="http://schemas.microsoft.com/office/drawing/2014/main" xmlns="" id="{6763104C-0271-BA53-0618-1DF61D9BB384}"/>
              </a:ext>
            </a:extLst>
          </p:cNvPr>
          <p:cNvSpPr txBox="1">
            <a:spLocks/>
          </p:cNvSpPr>
          <p:nvPr/>
        </p:nvSpPr>
        <p:spPr>
          <a:xfrm>
            <a:off x="56483" y="52702"/>
            <a:ext cx="8884619" cy="8791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latin typeface="Cambria" panose="02040503050406030204" pitchFamily="18" charset="0"/>
                <a:ea typeface="Cambria" panose="02040503050406030204" pitchFamily="18" charset="0"/>
              </a:rPr>
              <a:t>Guide de la course</a:t>
            </a:r>
          </a:p>
          <a:p>
            <a:pPr algn="l"/>
            <a:r>
              <a:rPr lang="fr-FR" sz="2800" b="1" dirty="0">
                <a:latin typeface="Cambria" panose="02040503050406030204" pitchFamily="18" charset="0"/>
                <a:ea typeface="Cambria" panose="02040503050406030204" pitchFamily="18" charset="0"/>
              </a:rPr>
              <a:t>Grand Prix de Saint-Etienne Loire Activ Réseaux U19</a:t>
            </a:r>
          </a:p>
        </p:txBody>
      </p:sp>
      <p:sp>
        <p:nvSpPr>
          <p:cNvPr id="13" name="Organigramme : Carte perforée 12">
            <a:extLst>
              <a:ext uri="{FF2B5EF4-FFF2-40B4-BE49-F238E27FC236}">
                <a16:creationId xmlns:a16="http://schemas.microsoft.com/office/drawing/2014/main" xmlns="" id="{36564B71-4954-9162-C46A-D07DA949686D}"/>
              </a:ext>
            </a:extLst>
          </p:cNvPr>
          <p:cNvSpPr/>
          <p:nvPr/>
        </p:nvSpPr>
        <p:spPr>
          <a:xfrm>
            <a:off x="9512491" y="5778374"/>
            <a:ext cx="2621193" cy="1024077"/>
          </a:xfrm>
          <a:prstGeom prst="flowChartPunchedCard">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xmlns="" id="{FFEF9825-E487-D075-0F36-A711A62B3634}"/>
              </a:ext>
            </a:extLst>
          </p:cNvPr>
          <p:cNvSpPr txBox="1"/>
          <p:nvPr/>
        </p:nvSpPr>
        <p:spPr>
          <a:xfrm>
            <a:off x="10360959" y="5590598"/>
            <a:ext cx="1856028" cy="246221"/>
          </a:xfrm>
          <a:prstGeom prst="rect">
            <a:avLst/>
          </a:prstGeom>
          <a:noFill/>
          <a:ln>
            <a:noFill/>
          </a:ln>
        </p:spPr>
        <p:txBody>
          <a:bodyPr wrap="square" rtlCol="0">
            <a:spAutoFit/>
          </a:bodyPr>
          <a:lstStyle/>
          <a:p>
            <a:pPr algn="r"/>
            <a:r>
              <a:rPr lang="fr-FR" sz="1000" i="1" dirty="0">
                <a:solidFill>
                  <a:schemeClr val="bg1">
                    <a:lumMod val="75000"/>
                  </a:schemeClr>
                </a:solidFill>
              </a:rPr>
              <a:t>Merci à tous nos partenaires !</a:t>
            </a:r>
          </a:p>
        </p:txBody>
      </p:sp>
    </p:spTree>
    <p:extLst>
      <p:ext uri="{BB962C8B-B14F-4D97-AF65-F5344CB8AC3E}">
        <p14:creationId xmlns:p14="http://schemas.microsoft.com/office/powerpoint/2010/main" xmlns="" val="4234798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6FAAC427-526C-E4BC-8B56-AACD672F0D7F}"/>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352BEC0E-22F8-46D0-9632-375DB541B0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 line">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8952"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us-titre 2">
            <a:extLst>
              <a:ext uri="{FF2B5EF4-FFF2-40B4-BE49-F238E27FC236}">
                <a16:creationId xmlns:a16="http://schemas.microsoft.com/office/drawing/2014/main" xmlns="" id="{3308EB68-3BB7-8982-0DB3-C4B610A36FE2}"/>
              </a:ext>
            </a:extLst>
          </p:cNvPr>
          <p:cNvSpPr>
            <a:spLocks noGrp="1"/>
          </p:cNvSpPr>
          <p:nvPr>
            <p:ph type="subTitle" idx="1"/>
          </p:nvPr>
        </p:nvSpPr>
        <p:spPr>
          <a:xfrm>
            <a:off x="640080" y="2706624"/>
            <a:ext cx="6894576" cy="3483864"/>
          </a:xfrm>
        </p:spPr>
        <p:txBody>
          <a:bodyPr vert="horz" lIns="91440" tIns="45720" rIns="91440" bIns="45720" rtlCol="0">
            <a:normAutofit lnSpcReduction="10000"/>
          </a:bodyPr>
          <a:lstStyle/>
          <a:p>
            <a:pPr indent="-228600" algn="l">
              <a:buFont typeface="Arial" panose="020B0604020202020204" pitchFamily="34" charset="0"/>
              <a:buChar char="•"/>
            </a:pPr>
            <a:r>
              <a:rPr lang="en-US" b="1" dirty="0">
                <a:latin typeface="Cambria" panose="02040503050406030204" pitchFamily="18" charset="0"/>
                <a:ea typeface="Cambria" panose="02040503050406030204" pitchFamily="18" charset="0"/>
              </a:rPr>
              <a:t>4-Règlement particulier de </a:t>
            </a:r>
            <a:r>
              <a:rPr lang="en-US" b="1" dirty="0" err="1">
                <a:latin typeface="Cambria" panose="02040503050406030204" pitchFamily="18" charset="0"/>
                <a:ea typeface="Cambria" panose="02040503050406030204" pitchFamily="18" charset="0"/>
              </a:rPr>
              <a:t>l’épreuve</a:t>
            </a:r>
            <a:endParaRPr lang="en-US" b="1" dirty="0">
              <a:latin typeface="Cambria" panose="02040503050406030204" pitchFamily="18" charset="0"/>
              <a:ea typeface="Cambria" panose="02040503050406030204" pitchFamily="18" charset="0"/>
            </a:endParaRPr>
          </a:p>
          <a:p>
            <a:pPr indent="-228600" algn="l">
              <a:buFont typeface="Arial" panose="020B0604020202020204" pitchFamily="34" charset="0"/>
              <a:buChar char="•"/>
            </a:pPr>
            <a:endParaRPr lang="en-US" sz="1200" dirty="0"/>
          </a:p>
          <a:p>
            <a:pPr indent="-228600" algn="l">
              <a:spcAft>
                <a:spcPts val="600"/>
              </a:spcAft>
              <a:buFont typeface="Arial" panose="020B0604020202020204" pitchFamily="34" charset="0"/>
              <a:buChar char="•"/>
            </a:pPr>
            <a:r>
              <a:rPr lang="en-US" sz="1400" b="1" dirty="0">
                <a:effectLst/>
                <a:latin typeface="Cambria" panose="02040503050406030204" pitchFamily="18" charset="0"/>
                <a:ea typeface="Cambria" panose="02040503050406030204" pitchFamily="18" charset="0"/>
              </a:rPr>
              <a:t>Esprit sportif </a:t>
            </a:r>
            <a:endParaRPr lang="en-US" sz="1400" dirty="0">
              <a:effectLst/>
              <a:latin typeface="Cambria" panose="02040503050406030204" pitchFamily="18" charset="0"/>
              <a:ea typeface="Cambria" panose="02040503050406030204" pitchFamily="18" charset="0"/>
            </a:endParaRPr>
          </a:p>
          <a:p>
            <a:pPr indent="-228600" algn="just">
              <a:buFont typeface="Arial" panose="020B0604020202020204" pitchFamily="34" charset="0"/>
              <a:buChar char="•"/>
            </a:pPr>
            <a:r>
              <a:rPr lang="en-US" sz="1400" dirty="0">
                <a:effectLst/>
                <a:latin typeface="Cambria" panose="02040503050406030204" pitchFamily="18" charset="0"/>
                <a:ea typeface="Cambria" panose="02040503050406030204" pitchFamily="18" charset="0"/>
              </a:rPr>
              <a:t>Nous </a:t>
            </a:r>
            <a:r>
              <a:rPr lang="en-US" sz="1400" dirty="0" err="1">
                <a:effectLst/>
                <a:latin typeface="Cambria" panose="02040503050406030204" pitchFamily="18" charset="0"/>
                <a:ea typeface="Cambria" panose="02040503050406030204" pitchFamily="18" charset="0"/>
              </a:rPr>
              <a:t>comptons</a:t>
            </a:r>
            <a:r>
              <a:rPr lang="en-US" sz="1400" dirty="0">
                <a:effectLst/>
                <a:latin typeface="Cambria" panose="02040503050406030204" pitchFamily="18" charset="0"/>
                <a:ea typeface="Cambria" panose="02040503050406030204" pitchFamily="18" charset="0"/>
              </a:rPr>
              <a:t> sur </a:t>
            </a:r>
            <a:r>
              <a:rPr lang="en-US" sz="1400" dirty="0" err="1">
                <a:effectLst/>
                <a:latin typeface="Cambria" panose="02040503050406030204" pitchFamily="18" charset="0"/>
                <a:ea typeface="Cambria" panose="02040503050406030204" pitchFamily="18" charset="0"/>
              </a:rPr>
              <a:t>l'esprit</a:t>
            </a:r>
            <a:r>
              <a:rPr lang="en-US" sz="1400" dirty="0">
                <a:effectLst/>
                <a:latin typeface="Cambria" panose="02040503050406030204" pitchFamily="18" charset="0"/>
                <a:ea typeface="Cambria" panose="02040503050406030204" pitchFamily="18" charset="0"/>
              </a:rPr>
              <a:t> sportif de chacun </a:t>
            </a:r>
            <a:r>
              <a:rPr lang="en-US" sz="1400" dirty="0" err="1">
                <a:effectLst/>
                <a:latin typeface="Cambria" panose="02040503050406030204" pitchFamily="18" charset="0"/>
                <a:ea typeface="Cambria" panose="02040503050406030204" pitchFamily="18" charset="0"/>
              </a:rPr>
              <a:t>afin</a:t>
            </a:r>
            <a:r>
              <a:rPr lang="en-US" sz="1400" dirty="0">
                <a:effectLst/>
                <a:latin typeface="Cambria" panose="02040503050406030204" pitchFamily="18" charset="0"/>
                <a:ea typeface="Cambria" panose="02040503050406030204" pitchFamily="18" charset="0"/>
              </a:rPr>
              <a:t> que </a:t>
            </a:r>
            <a:r>
              <a:rPr lang="en-US" sz="1400" dirty="0" err="1">
                <a:effectLst/>
                <a:latin typeface="Cambria" panose="02040503050406030204" pitchFamily="18" charset="0"/>
                <a:ea typeface="Cambria" panose="02040503050406030204" pitchFamily="18" charset="0"/>
              </a:rPr>
              <a:t>l'épreuve</a:t>
            </a:r>
            <a:r>
              <a:rPr lang="en-US" sz="1400" dirty="0">
                <a:effectLst/>
                <a:latin typeface="Cambria" panose="02040503050406030204" pitchFamily="18" charset="0"/>
                <a:ea typeface="Cambria" panose="02040503050406030204" pitchFamily="18" charset="0"/>
              </a:rPr>
              <a:t> </a:t>
            </a:r>
            <a:r>
              <a:rPr lang="en-US" sz="1400" dirty="0" err="1">
                <a:effectLst/>
                <a:latin typeface="Cambria" panose="02040503050406030204" pitchFamily="18" charset="0"/>
                <a:ea typeface="Cambria" panose="02040503050406030204" pitchFamily="18" charset="0"/>
              </a:rPr>
              <a:t>puisse</a:t>
            </a:r>
            <a:r>
              <a:rPr lang="en-US" sz="1400" dirty="0">
                <a:effectLst/>
                <a:latin typeface="Cambria" panose="02040503050406030204" pitchFamily="18" charset="0"/>
                <a:ea typeface="Cambria" panose="02040503050406030204" pitchFamily="18" charset="0"/>
              </a:rPr>
              <a:t> se </a:t>
            </a:r>
            <a:r>
              <a:rPr lang="en-US" sz="1400" dirty="0" err="1">
                <a:effectLst/>
                <a:latin typeface="Cambria" panose="02040503050406030204" pitchFamily="18" charset="0"/>
                <a:ea typeface="Cambria" panose="02040503050406030204" pitchFamily="18" charset="0"/>
              </a:rPr>
              <a:t>dérouler</a:t>
            </a:r>
            <a:r>
              <a:rPr lang="en-US" sz="1400" dirty="0">
                <a:effectLst/>
                <a:latin typeface="Cambria" panose="02040503050406030204" pitchFamily="18" charset="0"/>
                <a:ea typeface="Cambria" panose="02040503050406030204" pitchFamily="18" charset="0"/>
              </a:rPr>
              <a:t> dans de </a:t>
            </a:r>
            <a:r>
              <a:rPr lang="en-US" sz="1400" dirty="0" err="1">
                <a:effectLst/>
                <a:latin typeface="Cambria" panose="02040503050406030204" pitchFamily="18" charset="0"/>
                <a:ea typeface="Cambria" panose="02040503050406030204" pitchFamily="18" charset="0"/>
              </a:rPr>
              <a:t>bonnes</a:t>
            </a:r>
            <a:r>
              <a:rPr lang="en-US" sz="1400" dirty="0">
                <a:effectLst/>
                <a:latin typeface="Cambria" panose="02040503050406030204" pitchFamily="18" charset="0"/>
                <a:ea typeface="Cambria" panose="02040503050406030204" pitchFamily="18" charset="0"/>
              </a:rPr>
              <a:t> conditions et que chacun </a:t>
            </a:r>
            <a:r>
              <a:rPr lang="en-US" sz="1400" dirty="0" err="1">
                <a:effectLst/>
                <a:latin typeface="Cambria" panose="02040503050406030204" pitchFamily="18" charset="0"/>
                <a:ea typeface="Cambria" panose="02040503050406030204" pitchFamily="18" charset="0"/>
              </a:rPr>
              <a:t>reparte</a:t>
            </a:r>
            <a:r>
              <a:rPr lang="en-US" sz="1400" dirty="0">
                <a:effectLst/>
                <a:latin typeface="Cambria" panose="02040503050406030204" pitchFamily="18" charset="0"/>
                <a:ea typeface="Cambria" panose="02040503050406030204" pitchFamily="18" charset="0"/>
              </a:rPr>
              <a:t> avec de bons souvenirs de </a:t>
            </a:r>
            <a:r>
              <a:rPr lang="en-US" sz="1400" dirty="0" err="1">
                <a:effectLst/>
                <a:latin typeface="Cambria" panose="02040503050406030204" pitchFamily="18" charset="0"/>
                <a:ea typeface="Cambria" panose="02040503050406030204" pitchFamily="18" charset="0"/>
              </a:rPr>
              <a:t>notre</a:t>
            </a:r>
            <a:r>
              <a:rPr lang="en-US" sz="1400" dirty="0">
                <a:effectLst/>
                <a:latin typeface="Cambria" panose="02040503050406030204" pitchFamily="18" charset="0"/>
                <a:ea typeface="Cambria" panose="02040503050406030204" pitchFamily="18" charset="0"/>
              </a:rPr>
              <a:t> </a:t>
            </a:r>
            <a:r>
              <a:rPr lang="en-US" sz="1400" dirty="0" err="1">
                <a:effectLst/>
                <a:latin typeface="Cambria" panose="02040503050406030204" pitchFamily="18" charset="0"/>
                <a:ea typeface="Cambria" panose="02040503050406030204" pitchFamily="18" charset="0"/>
              </a:rPr>
              <a:t>épreuve</a:t>
            </a:r>
            <a:r>
              <a:rPr lang="en-US" sz="1400" dirty="0">
                <a:effectLst/>
                <a:latin typeface="Cambria" panose="02040503050406030204" pitchFamily="18" charset="0"/>
                <a:ea typeface="Cambria" panose="02040503050406030204" pitchFamily="18" charset="0"/>
              </a:rPr>
              <a:t> </a:t>
            </a:r>
            <a:r>
              <a:rPr lang="en-US" sz="1400" dirty="0" err="1">
                <a:effectLst/>
                <a:latin typeface="Cambria" panose="02040503050406030204" pitchFamily="18" charset="0"/>
                <a:ea typeface="Cambria" panose="02040503050406030204" pitchFamily="18" charset="0"/>
              </a:rPr>
              <a:t>stéphanoise</a:t>
            </a:r>
            <a:r>
              <a:rPr lang="en-US" sz="1400" dirty="0">
                <a:effectLst/>
                <a:latin typeface="Cambria" panose="02040503050406030204" pitchFamily="18" charset="0"/>
                <a:ea typeface="Cambria" panose="02040503050406030204" pitchFamily="18" charset="0"/>
              </a:rPr>
              <a:t>. </a:t>
            </a:r>
          </a:p>
          <a:p>
            <a:pPr indent="-228600" algn="l">
              <a:spcAft>
                <a:spcPts val="600"/>
              </a:spcAft>
              <a:buFont typeface="Arial" panose="020B0604020202020204" pitchFamily="34" charset="0"/>
              <a:buChar char="•"/>
            </a:pPr>
            <a:r>
              <a:rPr lang="en-US" sz="1400" b="1" dirty="0">
                <a:effectLst/>
                <a:latin typeface="Cambria" panose="02040503050406030204" pitchFamily="18" charset="0"/>
                <a:ea typeface="Cambria" panose="02040503050406030204" pitchFamily="18" charset="0"/>
              </a:rPr>
              <a:t>Divers </a:t>
            </a:r>
            <a:endParaRPr lang="en-US" sz="1400" dirty="0">
              <a:effectLst/>
              <a:latin typeface="Cambria" panose="02040503050406030204" pitchFamily="18" charset="0"/>
              <a:ea typeface="Cambria" panose="02040503050406030204" pitchFamily="18" charset="0"/>
            </a:endParaRPr>
          </a:p>
          <a:p>
            <a:pPr indent="-228600" algn="just">
              <a:buFont typeface="Arial" panose="020B0604020202020204" pitchFamily="34" charset="0"/>
              <a:buChar char="•"/>
            </a:pPr>
            <a:r>
              <a:rPr lang="en-US" sz="1400" dirty="0">
                <a:effectLst/>
                <a:latin typeface="Cambria" panose="02040503050406030204" pitchFamily="18" charset="0"/>
                <a:ea typeface="Cambria" panose="02040503050406030204" pitchFamily="18" charset="0"/>
              </a:rPr>
              <a:t>Pour tout </a:t>
            </a:r>
            <a:r>
              <a:rPr lang="en-US" sz="1400" dirty="0" err="1">
                <a:effectLst/>
                <a:latin typeface="Cambria" panose="02040503050406030204" pitchFamily="18" charset="0"/>
                <a:ea typeface="Cambria" panose="02040503050406030204" pitchFamily="18" charset="0"/>
              </a:rPr>
              <a:t>sujet</a:t>
            </a:r>
            <a:r>
              <a:rPr lang="en-US" sz="1400" dirty="0">
                <a:effectLst/>
                <a:latin typeface="Cambria" panose="02040503050406030204" pitchFamily="18" charset="0"/>
                <a:ea typeface="Cambria" panose="02040503050406030204" pitchFamily="18" charset="0"/>
              </a:rPr>
              <a:t> </a:t>
            </a:r>
            <a:r>
              <a:rPr lang="en-US" sz="1400" dirty="0" err="1">
                <a:effectLst/>
                <a:latin typeface="Cambria" panose="02040503050406030204" pitchFamily="18" charset="0"/>
                <a:ea typeface="Cambria" panose="02040503050406030204" pitchFamily="18" charset="0"/>
              </a:rPr>
              <a:t>n'étant</a:t>
            </a:r>
            <a:r>
              <a:rPr lang="en-US" sz="1400" dirty="0">
                <a:effectLst/>
                <a:latin typeface="Cambria" panose="02040503050406030204" pitchFamily="18" charset="0"/>
                <a:ea typeface="Cambria" panose="02040503050406030204" pitchFamily="18" charset="0"/>
              </a:rPr>
              <a:t> pas </a:t>
            </a:r>
            <a:r>
              <a:rPr lang="en-US" sz="1400" dirty="0" err="1">
                <a:effectLst/>
                <a:latin typeface="Cambria" panose="02040503050406030204" pitchFamily="18" charset="0"/>
                <a:ea typeface="Cambria" panose="02040503050406030204" pitchFamily="18" charset="0"/>
              </a:rPr>
              <a:t>traité</a:t>
            </a:r>
            <a:r>
              <a:rPr lang="en-US" sz="1400" dirty="0">
                <a:effectLst/>
                <a:latin typeface="Cambria" panose="02040503050406030204" pitchFamily="18" charset="0"/>
                <a:ea typeface="Cambria" panose="02040503050406030204" pitchFamily="18" charset="0"/>
              </a:rPr>
              <a:t> dans le </a:t>
            </a:r>
            <a:r>
              <a:rPr lang="en-US" sz="1400" dirty="0" err="1">
                <a:effectLst/>
                <a:latin typeface="Cambria" panose="02040503050406030204" pitchFamily="18" charset="0"/>
                <a:ea typeface="Cambria" panose="02040503050406030204" pitchFamily="18" charset="0"/>
              </a:rPr>
              <a:t>présent</a:t>
            </a:r>
            <a:r>
              <a:rPr lang="en-US" sz="1400" dirty="0">
                <a:effectLst/>
                <a:latin typeface="Cambria" panose="02040503050406030204" pitchFamily="18" charset="0"/>
                <a:ea typeface="Cambria" panose="02040503050406030204" pitchFamily="18" charset="0"/>
              </a:rPr>
              <a:t> </a:t>
            </a:r>
            <a:r>
              <a:rPr lang="en-US" sz="1400" dirty="0" err="1">
                <a:effectLst/>
                <a:latin typeface="Cambria" panose="02040503050406030204" pitchFamily="18" charset="0"/>
                <a:ea typeface="Cambria" panose="02040503050406030204" pitchFamily="18" charset="0"/>
              </a:rPr>
              <a:t>règlement</a:t>
            </a:r>
            <a:r>
              <a:rPr lang="en-US" sz="1400" dirty="0">
                <a:effectLst/>
                <a:latin typeface="Cambria" panose="02040503050406030204" pitchFamily="18" charset="0"/>
                <a:ea typeface="Cambria" panose="02040503050406030204" pitchFamily="18" charset="0"/>
              </a:rPr>
              <a:t> interne, il sera fait </a:t>
            </a:r>
            <a:r>
              <a:rPr lang="en-US" sz="1400" dirty="0" err="1">
                <a:effectLst/>
                <a:latin typeface="Cambria" panose="02040503050406030204" pitchFamily="18" charset="0"/>
                <a:ea typeface="Cambria" panose="02040503050406030204" pitchFamily="18" charset="0"/>
              </a:rPr>
              <a:t>référence</a:t>
            </a:r>
            <a:r>
              <a:rPr lang="en-US" sz="1400" dirty="0">
                <a:effectLst/>
                <a:latin typeface="Cambria" panose="02040503050406030204" pitchFamily="18" charset="0"/>
                <a:ea typeface="Cambria" panose="02040503050406030204" pitchFamily="18" charset="0"/>
              </a:rPr>
              <a:t> au </a:t>
            </a:r>
            <a:r>
              <a:rPr lang="en-US" sz="1400" dirty="0" err="1">
                <a:effectLst/>
                <a:latin typeface="Cambria" panose="02040503050406030204" pitchFamily="18" charset="0"/>
                <a:ea typeface="Cambria" panose="02040503050406030204" pitchFamily="18" charset="0"/>
              </a:rPr>
              <a:t>règlement</a:t>
            </a:r>
            <a:r>
              <a:rPr lang="en-US" sz="1400" dirty="0">
                <a:effectLst/>
                <a:latin typeface="Cambria" panose="02040503050406030204" pitchFamily="18" charset="0"/>
                <a:ea typeface="Cambria" panose="02040503050406030204" pitchFamily="18" charset="0"/>
              </a:rPr>
              <a:t> </a:t>
            </a:r>
            <a:r>
              <a:rPr lang="en-US" sz="1400" dirty="0" err="1">
                <a:effectLst/>
                <a:latin typeface="Cambria" panose="02040503050406030204" pitchFamily="18" charset="0"/>
                <a:ea typeface="Cambria" panose="02040503050406030204" pitchFamily="18" charset="0"/>
              </a:rPr>
              <a:t>fédéral</a:t>
            </a:r>
            <a:r>
              <a:rPr lang="en-US" sz="1400" dirty="0">
                <a:effectLst/>
                <a:latin typeface="Cambria" panose="02040503050406030204" pitchFamily="18" charset="0"/>
                <a:ea typeface="Cambria" panose="02040503050406030204" pitchFamily="18" charset="0"/>
              </a:rPr>
              <a:t> </a:t>
            </a:r>
            <a:r>
              <a:rPr lang="en-US" sz="1400" dirty="0" err="1">
                <a:effectLst/>
                <a:latin typeface="Cambria" panose="02040503050406030204" pitchFamily="18" charset="0"/>
                <a:ea typeface="Cambria" panose="02040503050406030204" pitchFamily="18" charset="0"/>
              </a:rPr>
              <a:t>en</a:t>
            </a:r>
            <a:r>
              <a:rPr lang="en-US" sz="1400" dirty="0">
                <a:effectLst/>
                <a:latin typeface="Cambria" panose="02040503050406030204" pitchFamily="18" charset="0"/>
                <a:ea typeface="Cambria" panose="02040503050406030204" pitchFamily="18" charset="0"/>
              </a:rPr>
              <a:t> </a:t>
            </a:r>
            <a:r>
              <a:rPr lang="en-US" sz="1400" dirty="0" err="1">
                <a:effectLst/>
                <a:latin typeface="Cambria" panose="02040503050406030204" pitchFamily="18" charset="0"/>
                <a:ea typeface="Cambria" panose="02040503050406030204" pitchFamily="18" charset="0"/>
              </a:rPr>
              <a:t>vigueur</a:t>
            </a:r>
            <a:r>
              <a:rPr lang="en-US" sz="1400" dirty="0">
                <a:effectLst/>
                <a:latin typeface="Cambria" panose="02040503050406030204" pitchFamily="18" charset="0"/>
                <a:ea typeface="Cambria" panose="02040503050406030204" pitchFamily="18" charset="0"/>
              </a:rPr>
              <a:t>. En </a:t>
            </a:r>
            <a:r>
              <a:rPr lang="en-US" sz="1400" dirty="0" err="1">
                <a:effectLst/>
                <a:latin typeface="Cambria" panose="02040503050406030204" pitchFamily="18" charset="0"/>
                <a:ea typeface="Cambria" panose="02040503050406030204" pitchFamily="18" charset="0"/>
              </a:rPr>
              <a:t>cas</a:t>
            </a:r>
            <a:r>
              <a:rPr lang="en-US" sz="1400" dirty="0">
                <a:effectLst/>
                <a:latin typeface="Cambria" panose="02040503050406030204" pitchFamily="18" charset="0"/>
                <a:ea typeface="Cambria" panose="02040503050406030204" pitchFamily="18" charset="0"/>
              </a:rPr>
              <a:t> de force majeure, </a:t>
            </a:r>
            <a:r>
              <a:rPr lang="en-US" sz="1400" dirty="0" err="1">
                <a:effectLst/>
                <a:latin typeface="Cambria" panose="02040503050406030204" pitchFamily="18" charset="0"/>
                <a:ea typeface="Cambria" panose="02040503050406030204" pitchFamily="18" charset="0"/>
              </a:rPr>
              <a:t>d’événement</a:t>
            </a:r>
            <a:r>
              <a:rPr lang="en-US" sz="1400" dirty="0">
                <a:effectLst/>
                <a:latin typeface="Cambria" panose="02040503050406030204" pitchFamily="18" charset="0"/>
                <a:ea typeface="Cambria" panose="02040503050406030204" pitchFamily="18" charset="0"/>
              </a:rPr>
              <a:t> </a:t>
            </a:r>
            <a:r>
              <a:rPr lang="en-US" sz="1400" dirty="0" err="1">
                <a:effectLst/>
                <a:latin typeface="Cambria" panose="02040503050406030204" pitchFamily="18" charset="0"/>
                <a:ea typeface="Cambria" panose="02040503050406030204" pitchFamily="18" charset="0"/>
              </a:rPr>
              <a:t>imprévu</a:t>
            </a:r>
            <a:r>
              <a:rPr lang="en-US" sz="1400" dirty="0">
                <a:effectLst/>
                <a:latin typeface="Cambria" panose="02040503050406030204" pitchFamily="18" charset="0"/>
                <a:ea typeface="Cambria" panose="02040503050406030204" pitchFamily="18" charset="0"/>
              </a:rPr>
              <a:t> et </a:t>
            </a:r>
            <a:r>
              <a:rPr lang="en-US" sz="1400" dirty="0" err="1">
                <a:effectLst/>
                <a:latin typeface="Cambria" panose="02040503050406030204" pitchFamily="18" charset="0"/>
                <a:ea typeface="Cambria" panose="02040503050406030204" pitchFamily="18" charset="0"/>
              </a:rPr>
              <a:t>indépendant</a:t>
            </a:r>
            <a:r>
              <a:rPr lang="en-US" sz="1400" dirty="0">
                <a:effectLst/>
                <a:latin typeface="Cambria" panose="02040503050406030204" pitchFamily="18" charset="0"/>
                <a:ea typeface="Cambria" panose="02040503050406030204" pitchFamily="18" charset="0"/>
              </a:rPr>
              <a:t> de </a:t>
            </a:r>
            <a:r>
              <a:rPr lang="en-US" sz="1400" dirty="0" err="1">
                <a:latin typeface="Cambria" panose="02040503050406030204" pitchFamily="18" charset="0"/>
                <a:ea typeface="Cambria" panose="02040503050406030204" pitchFamily="18" charset="0"/>
              </a:rPr>
              <a:t>notre</a:t>
            </a:r>
            <a:r>
              <a:rPr lang="en-US" sz="1400" dirty="0">
                <a:effectLst/>
                <a:latin typeface="Cambria" panose="02040503050406030204" pitchFamily="18" charset="0"/>
                <a:ea typeface="Cambria" panose="02040503050406030204" pitchFamily="18" charset="0"/>
              </a:rPr>
              <a:t> </a:t>
            </a:r>
            <a:r>
              <a:rPr lang="en-US" sz="1400" dirty="0" err="1">
                <a:effectLst/>
                <a:latin typeface="Cambria" panose="02040503050406030204" pitchFamily="18" charset="0"/>
                <a:ea typeface="Cambria" panose="02040503050406030204" pitchFamily="18" charset="0"/>
              </a:rPr>
              <a:t>volonté</a:t>
            </a:r>
            <a:r>
              <a:rPr lang="en-US" sz="1400" dirty="0">
                <a:effectLst/>
                <a:latin typeface="Cambria" panose="02040503050406030204" pitchFamily="18" charset="0"/>
                <a:ea typeface="Cambria" panose="02040503050406030204" pitchFamily="18" charset="0"/>
              </a:rPr>
              <a:t> </a:t>
            </a:r>
            <a:r>
              <a:rPr lang="en-US" sz="1400" dirty="0" err="1">
                <a:effectLst/>
                <a:latin typeface="Cambria" panose="02040503050406030204" pitchFamily="18" charset="0"/>
                <a:ea typeface="Cambria" panose="02040503050406030204" pitchFamily="18" charset="0"/>
              </a:rPr>
              <a:t>pouvant</a:t>
            </a:r>
            <a:r>
              <a:rPr lang="en-US" sz="1400" dirty="0">
                <a:effectLst/>
                <a:latin typeface="Cambria" panose="02040503050406030204" pitchFamily="18" charset="0"/>
                <a:ea typeface="Cambria" panose="02040503050406030204" pitchFamily="18" charset="0"/>
              </a:rPr>
              <a:t> </a:t>
            </a:r>
            <a:r>
              <a:rPr lang="en-US" sz="1400" dirty="0" err="1">
                <a:effectLst/>
                <a:latin typeface="Cambria" panose="02040503050406030204" pitchFamily="18" charset="0"/>
                <a:ea typeface="Cambria" panose="02040503050406030204" pitchFamily="18" charset="0"/>
              </a:rPr>
              <a:t>influer</a:t>
            </a:r>
            <a:r>
              <a:rPr lang="en-US" sz="1400" dirty="0">
                <a:effectLst/>
                <a:latin typeface="Cambria" panose="02040503050406030204" pitchFamily="18" charset="0"/>
                <a:ea typeface="Cambria" panose="02040503050406030204" pitchFamily="18" charset="0"/>
              </a:rPr>
              <a:t> sur la </a:t>
            </a:r>
            <a:r>
              <a:rPr lang="en-US" sz="1400" dirty="0" err="1">
                <a:effectLst/>
                <a:latin typeface="Cambria" panose="02040503050406030204" pitchFamily="18" charset="0"/>
                <a:ea typeface="Cambria" panose="02040503050406030204" pitchFamily="18" charset="0"/>
              </a:rPr>
              <a:t>sécurité</a:t>
            </a:r>
            <a:r>
              <a:rPr lang="en-US" sz="1400" dirty="0">
                <a:effectLst/>
                <a:latin typeface="Cambria" panose="02040503050406030204" pitchFamily="18" charset="0"/>
                <a:ea typeface="Cambria" panose="02040503050406030204" pitchFamily="18" charset="0"/>
              </a:rPr>
              <a:t> et la </a:t>
            </a:r>
            <a:r>
              <a:rPr lang="en-US" sz="1400" dirty="0" err="1">
                <a:effectLst/>
                <a:latin typeface="Cambria" panose="02040503050406030204" pitchFamily="18" charset="0"/>
                <a:ea typeface="Cambria" panose="02040503050406030204" pitchFamily="18" charset="0"/>
              </a:rPr>
              <a:t>régularité</a:t>
            </a:r>
            <a:r>
              <a:rPr lang="en-US" sz="1400" dirty="0">
                <a:effectLst/>
                <a:latin typeface="Cambria" panose="02040503050406030204" pitchFamily="18" charset="0"/>
                <a:ea typeface="Cambria" panose="02040503050406030204" pitchFamily="18" charset="0"/>
              </a:rPr>
              <a:t> de </a:t>
            </a:r>
            <a:r>
              <a:rPr lang="en-US" sz="1400" dirty="0" err="1">
                <a:effectLst/>
                <a:latin typeface="Cambria" panose="02040503050406030204" pitchFamily="18" charset="0"/>
                <a:ea typeface="Cambria" panose="02040503050406030204" pitchFamily="18" charset="0"/>
              </a:rPr>
              <a:t>l’épreuve</a:t>
            </a:r>
            <a:r>
              <a:rPr lang="en-US" sz="1400" dirty="0">
                <a:effectLst/>
                <a:latin typeface="Cambria" panose="02040503050406030204" pitchFamily="18" charset="0"/>
                <a:ea typeface="Cambria" panose="02040503050406030204" pitchFamily="18" charset="0"/>
              </a:rPr>
              <a:t>, le </a:t>
            </a:r>
            <a:r>
              <a:rPr lang="en-US" sz="1400" dirty="0" err="1">
                <a:effectLst/>
                <a:latin typeface="Cambria" panose="02040503050406030204" pitchFamily="18" charset="0"/>
                <a:ea typeface="Cambria" panose="02040503050406030204" pitchFamily="18" charset="0"/>
              </a:rPr>
              <a:t>Comité</a:t>
            </a:r>
            <a:r>
              <a:rPr lang="en-US" sz="1400" dirty="0">
                <a:effectLst/>
                <a:latin typeface="Cambria" panose="02040503050406030204" pitchFamily="18" charset="0"/>
                <a:ea typeface="Cambria" panose="02040503050406030204" pitchFamily="18" charset="0"/>
              </a:rPr>
              <a:t> </a:t>
            </a:r>
            <a:r>
              <a:rPr lang="en-US" sz="1400" dirty="0" err="1">
                <a:effectLst/>
                <a:latin typeface="Cambria" panose="02040503050406030204" pitchFamily="18" charset="0"/>
                <a:ea typeface="Cambria" panose="02040503050406030204" pitchFamily="18" charset="0"/>
              </a:rPr>
              <a:t>d’Organisation</a:t>
            </a:r>
            <a:r>
              <a:rPr lang="en-US" sz="1400" dirty="0">
                <a:effectLst/>
                <a:latin typeface="Cambria" panose="02040503050406030204" pitchFamily="18" charset="0"/>
                <a:ea typeface="Cambria" panose="02040503050406030204" pitchFamily="18" charset="0"/>
              </a:rPr>
              <a:t> et le Jury des Arbitres </a:t>
            </a:r>
            <a:r>
              <a:rPr lang="en-US" sz="1400" dirty="0" err="1">
                <a:effectLst/>
                <a:latin typeface="Cambria" panose="02040503050406030204" pitchFamily="18" charset="0"/>
                <a:ea typeface="Cambria" panose="02040503050406030204" pitchFamily="18" charset="0"/>
              </a:rPr>
              <a:t>pourront</a:t>
            </a:r>
            <a:r>
              <a:rPr lang="en-US" sz="1400" dirty="0">
                <a:effectLst/>
                <a:latin typeface="Cambria" panose="02040503050406030204" pitchFamily="18" charset="0"/>
                <a:ea typeface="Cambria" panose="02040503050406030204" pitchFamily="18" charset="0"/>
              </a:rPr>
              <a:t> prendre les dispositions </a:t>
            </a:r>
            <a:r>
              <a:rPr lang="en-US" sz="1400" dirty="0" err="1">
                <a:effectLst/>
                <a:latin typeface="Cambria" panose="02040503050406030204" pitchFamily="18" charset="0"/>
                <a:ea typeface="Cambria" panose="02040503050406030204" pitchFamily="18" charset="0"/>
              </a:rPr>
              <a:t>particulières</a:t>
            </a:r>
            <a:r>
              <a:rPr lang="en-US" sz="1400" dirty="0">
                <a:effectLst/>
                <a:latin typeface="Cambria" panose="02040503050406030204" pitchFamily="18" charset="0"/>
                <a:ea typeface="Cambria" panose="02040503050406030204" pitchFamily="18" charset="0"/>
              </a:rPr>
              <a:t> </a:t>
            </a:r>
            <a:r>
              <a:rPr lang="en-US" sz="1400" dirty="0" err="1">
                <a:effectLst/>
                <a:latin typeface="Cambria" panose="02040503050406030204" pitchFamily="18" charset="0"/>
                <a:ea typeface="Cambria" panose="02040503050406030204" pitchFamily="18" charset="0"/>
              </a:rPr>
              <a:t>qu’ils</a:t>
            </a:r>
            <a:r>
              <a:rPr lang="en-US" sz="1400" dirty="0">
                <a:effectLst/>
                <a:latin typeface="Cambria" panose="02040503050406030204" pitchFamily="18" charset="0"/>
                <a:ea typeface="Cambria" panose="02040503050406030204" pitchFamily="18" charset="0"/>
              </a:rPr>
              <a:t> </a:t>
            </a:r>
            <a:r>
              <a:rPr lang="en-US" sz="1400" dirty="0" err="1">
                <a:effectLst/>
                <a:latin typeface="Cambria" panose="02040503050406030204" pitchFamily="18" charset="0"/>
                <a:ea typeface="Cambria" panose="02040503050406030204" pitchFamily="18" charset="0"/>
              </a:rPr>
              <a:t>jugeront</a:t>
            </a:r>
            <a:r>
              <a:rPr lang="en-US" sz="1400" dirty="0">
                <a:effectLst/>
                <a:latin typeface="Cambria" panose="02040503050406030204" pitchFamily="18" charset="0"/>
                <a:ea typeface="Cambria" panose="02040503050406030204" pitchFamily="18" charset="0"/>
              </a:rPr>
              <a:t> </a:t>
            </a:r>
            <a:r>
              <a:rPr lang="en-US" sz="1400" dirty="0" err="1">
                <a:effectLst/>
                <a:latin typeface="Cambria" panose="02040503050406030204" pitchFamily="18" charset="0"/>
                <a:ea typeface="Cambria" panose="02040503050406030204" pitchFamily="18" charset="0"/>
              </a:rPr>
              <a:t>utiles</a:t>
            </a:r>
            <a:r>
              <a:rPr lang="en-US" sz="1400" dirty="0">
                <a:effectLst/>
                <a:latin typeface="Cambria" panose="02040503050406030204" pitchFamily="18" charset="0"/>
                <a:ea typeface="Cambria" panose="02040503050406030204" pitchFamily="18" charset="0"/>
              </a:rPr>
              <a:t> et non </a:t>
            </a:r>
            <a:r>
              <a:rPr lang="en-US" sz="1400" dirty="0" err="1">
                <a:effectLst/>
                <a:latin typeface="Cambria" panose="02040503050406030204" pitchFamily="18" charset="0"/>
                <a:ea typeface="Cambria" panose="02040503050406030204" pitchFamily="18" charset="0"/>
              </a:rPr>
              <a:t>prévues</a:t>
            </a:r>
            <a:r>
              <a:rPr lang="en-US" sz="1400" dirty="0">
                <a:effectLst/>
                <a:latin typeface="Cambria" panose="02040503050406030204" pitchFamily="18" charset="0"/>
                <a:ea typeface="Cambria" panose="02040503050406030204" pitchFamily="18" charset="0"/>
              </a:rPr>
              <a:t> dans le </a:t>
            </a:r>
            <a:r>
              <a:rPr lang="en-US" sz="1400" dirty="0" err="1">
                <a:effectLst/>
                <a:latin typeface="Cambria" panose="02040503050406030204" pitchFamily="18" charset="0"/>
                <a:ea typeface="Cambria" panose="02040503050406030204" pitchFamily="18" charset="0"/>
              </a:rPr>
              <a:t>présent</a:t>
            </a:r>
            <a:r>
              <a:rPr lang="en-US" sz="1400" dirty="0">
                <a:effectLst/>
                <a:latin typeface="Cambria" panose="02040503050406030204" pitchFamily="18" charset="0"/>
                <a:ea typeface="Cambria" panose="02040503050406030204" pitchFamily="18" charset="0"/>
              </a:rPr>
              <a:t> </a:t>
            </a:r>
            <a:r>
              <a:rPr lang="en-US" sz="1400" dirty="0" err="1">
                <a:effectLst/>
                <a:latin typeface="Cambria" panose="02040503050406030204" pitchFamily="18" charset="0"/>
                <a:ea typeface="Cambria" panose="02040503050406030204" pitchFamily="18" charset="0"/>
              </a:rPr>
              <a:t>règlement</a:t>
            </a:r>
            <a:r>
              <a:rPr lang="en-US" sz="1400" dirty="0">
                <a:effectLst/>
                <a:latin typeface="Cambria" panose="02040503050406030204" pitchFamily="18" charset="0"/>
                <a:ea typeface="Cambria" panose="02040503050406030204" pitchFamily="18" charset="0"/>
              </a:rPr>
              <a:t>.</a:t>
            </a:r>
          </a:p>
          <a:p>
            <a:pPr indent="-228600" algn="l">
              <a:buFont typeface="Arial" panose="020B0604020202020204" pitchFamily="34" charset="0"/>
              <a:buChar char="•"/>
            </a:pPr>
            <a:endParaRPr lang="en-US" sz="1200" dirty="0"/>
          </a:p>
        </p:txBody>
      </p:sp>
      <p:pic>
        <p:nvPicPr>
          <p:cNvPr id="6" name="Image 5">
            <a:extLst>
              <a:ext uri="{FF2B5EF4-FFF2-40B4-BE49-F238E27FC236}">
                <a16:creationId xmlns:a16="http://schemas.microsoft.com/office/drawing/2014/main" xmlns="" id="{6E54CD79-9F1C-CC77-E7DB-23C379374072}"/>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7719768" y="825279"/>
            <a:ext cx="4140000" cy="2758963"/>
          </a:xfrm>
          <a:prstGeom prst="rect">
            <a:avLst/>
          </a:prstGeom>
        </p:spPr>
      </p:pic>
      <p:pic>
        <p:nvPicPr>
          <p:cNvPr id="8" name="Image 7" descr="Une image contenant Graphique, Police, graphisme, texte&#10;&#10;Le contenu généré par l’IA peut être incorrect.">
            <a:extLst>
              <a:ext uri="{FF2B5EF4-FFF2-40B4-BE49-F238E27FC236}">
                <a16:creationId xmlns:a16="http://schemas.microsoft.com/office/drawing/2014/main" xmlns="" id="{BC1009CE-8234-8369-3DB9-7B34E3B2260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570807" y="105978"/>
            <a:ext cx="2504563" cy="553614"/>
          </a:xfrm>
          <a:prstGeom prst="rect">
            <a:avLst/>
          </a:prstGeom>
        </p:spPr>
      </p:pic>
      <p:sp>
        <p:nvSpPr>
          <p:cNvPr id="9" name="Organigramme : Carte perforée 8">
            <a:extLst>
              <a:ext uri="{FF2B5EF4-FFF2-40B4-BE49-F238E27FC236}">
                <a16:creationId xmlns:a16="http://schemas.microsoft.com/office/drawing/2014/main" xmlns="" id="{9FFA3F15-581D-4200-65E3-AFEFBD241F0E}"/>
              </a:ext>
            </a:extLst>
          </p:cNvPr>
          <p:cNvSpPr/>
          <p:nvPr/>
        </p:nvSpPr>
        <p:spPr>
          <a:xfrm rot="10800000">
            <a:off x="3044" y="-2"/>
            <a:ext cx="9451133" cy="1024075"/>
          </a:xfrm>
          <a:prstGeom prst="flowChartPunchedCard">
            <a:avLst/>
          </a:prstGeom>
          <a:solidFill>
            <a:schemeClr val="bg1">
              <a:lumMod val="8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xmlns="" id="{18AE0308-336B-AC1C-1BE3-157F2DEC14BA}"/>
              </a:ext>
            </a:extLst>
          </p:cNvPr>
          <p:cNvSpPr txBox="1">
            <a:spLocks/>
          </p:cNvSpPr>
          <p:nvPr/>
        </p:nvSpPr>
        <p:spPr>
          <a:xfrm>
            <a:off x="56483" y="52702"/>
            <a:ext cx="8884619" cy="8791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latin typeface="Cambria" panose="02040503050406030204" pitchFamily="18" charset="0"/>
                <a:ea typeface="Cambria" panose="02040503050406030204" pitchFamily="18" charset="0"/>
              </a:rPr>
              <a:t>Guide de la course</a:t>
            </a:r>
          </a:p>
          <a:p>
            <a:pPr algn="l"/>
            <a:r>
              <a:rPr lang="fr-FR" sz="2800" b="1" dirty="0">
                <a:latin typeface="Cambria" panose="02040503050406030204" pitchFamily="18" charset="0"/>
                <a:ea typeface="Cambria" panose="02040503050406030204" pitchFamily="18" charset="0"/>
              </a:rPr>
              <a:t>Grand Prix de Saint-Etienne Loire Activ Réseaux U19</a:t>
            </a:r>
          </a:p>
        </p:txBody>
      </p:sp>
      <p:sp>
        <p:nvSpPr>
          <p:cNvPr id="12" name="Organigramme : Carte perforée 11">
            <a:extLst>
              <a:ext uri="{FF2B5EF4-FFF2-40B4-BE49-F238E27FC236}">
                <a16:creationId xmlns:a16="http://schemas.microsoft.com/office/drawing/2014/main" xmlns="" id="{EC92D84A-4F59-4E24-59C4-07B517AC0F5E}"/>
              </a:ext>
            </a:extLst>
          </p:cNvPr>
          <p:cNvSpPr/>
          <p:nvPr/>
        </p:nvSpPr>
        <p:spPr>
          <a:xfrm>
            <a:off x="9512491" y="5778374"/>
            <a:ext cx="2621193" cy="1024077"/>
          </a:xfrm>
          <a:prstGeom prst="flowChartPunchedCard">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descr="Une image contenant texte, Police, logo, Graphique&#10;&#10;Le contenu généré par l’IA peut être incorrect.">
            <a:extLst>
              <a:ext uri="{FF2B5EF4-FFF2-40B4-BE49-F238E27FC236}">
                <a16:creationId xmlns:a16="http://schemas.microsoft.com/office/drawing/2014/main" xmlns="" id="{0E2040EE-0961-756A-E0F7-14F914F06B5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790797" y="5946710"/>
            <a:ext cx="2284573" cy="805312"/>
          </a:xfrm>
          <a:prstGeom prst="rect">
            <a:avLst/>
          </a:prstGeom>
        </p:spPr>
      </p:pic>
      <p:sp>
        <p:nvSpPr>
          <p:cNvPr id="16" name="ZoneTexte 15">
            <a:extLst>
              <a:ext uri="{FF2B5EF4-FFF2-40B4-BE49-F238E27FC236}">
                <a16:creationId xmlns:a16="http://schemas.microsoft.com/office/drawing/2014/main" xmlns="" id="{3FCCFAEA-CE48-2EAF-CE2A-7575013EF2F7}"/>
              </a:ext>
            </a:extLst>
          </p:cNvPr>
          <p:cNvSpPr txBox="1"/>
          <p:nvPr/>
        </p:nvSpPr>
        <p:spPr>
          <a:xfrm>
            <a:off x="10360959" y="5590598"/>
            <a:ext cx="1856028" cy="246221"/>
          </a:xfrm>
          <a:prstGeom prst="rect">
            <a:avLst/>
          </a:prstGeom>
          <a:noFill/>
          <a:ln>
            <a:noFill/>
          </a:ln>
        </p:spPr>
        <p:txBody>
          <a:bodyPr wrap="square" rtlCol="0">
            <a:spAutoFit/>
          </a:bodyPr>
          <a:lstStyle/>
          <a:p>
            <a:pPr algn="r"/>
            <a:r>
              <a:rPr lang="fr-FR" sz="1000" i="1" dirty="0">
                <a:solidFill>
                  <a:schemeClr val="bg1">
                    <a:lumMod val="75000"/>
                  </a:schemeClr>
                </a:solidFill>
              </a:rPr>
              <a:t>Merci à tous nos partenaires !</a:t>
            </a:r>
          </a:p>
        </p:txBody>
      </p:sp>
    </p:spTree>
    <p:extLst>
      <p:ext uri="{BB962C8B-B14F-4D97-AF65-F5344CB8AC3E}">
        <p14:creationId xmlns:p14="http://schemas.microsoft.com/office/powerpoint/2010/main" xmlns="" val="3620204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431DB81B-0134-3F0E-576C-40DCE1139E71}"/>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us-titre 2">
            <a:extLst>
              <a:ext uri="{FF2B5EF4-FFF2-40B4-BE49-F238E27FC236}">
                <a16:creationId xmlns:a16="http://schemas.microsoft.com/office/drawing/2014/main" xmlns="" id="{5AEBFEBA-A074-CC5B-37D1-C773F6FBBF45}"/>
              </a:ext>
            </a:extLst>
          </p:cNvPr>
          <p:cNvSpPr>
            <a:spLocks noGrp="1"/>
          </p:cNvSpPr>
          <p:nvPr>
            <p:ph type="subTitle" idx="1"/>
          </p:nvPr>
        </p:nvSpPr>
        <p:spPr>
          <a:xfrm>
            <a:off x="890339" y="4636008"/>
            <a:ext cx="3734014" cy="1572768"/>
          </a:xfrm>
        </p:spPr>
        <p:txBody>
          <a:bodyPr>
            <a:normAutofit/>
          </a:bodyPr>
          <a:lstStyle/>
          <a:p>
            <a:pPr algn="l"/>
            <a:r>
              <a:rPr lang="fr-FR" sz="2800" dirty="0">
                <a:latin typeface="Cambria" panose="02040503050406030204" pitchFamily="18" charset="0"/>
                <a:ea typeface="Cambria" panose="02040503050406030204" pitchFamily="18" charset="0"/>
              </a:rPr>
              <a:t>5-Parcours et sécurité</a:t>
            </a:r>
          </a:p>
          <a:p>
            <a:pPr algn="l"/>
            <a:endParaRPr lang="fr-FR" dirty="0">
              <a:latin typeface="Cambria" panose="02040503050406030204" pitchFamily="18" charset="0"/>
              <a:ea typeface="Cambria" panose="02040503050406030204" pitchFamily="18" charset="0"/>
            </a:endParaRPr>
          </a:p>
          <a:p>
            <a:pPr algn="l"/>
            <a:endParaRPr lang="fr-FR" dirty="0"/>
          </a:p>
        </p:txBody>
      </p:sp>
      <p:sp>
        <p:nvSpPr>
          <p:cNvPr id="21" name="sketchy line">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0338" y="4409267"/>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fiche horaire GPSEL 2026.jpg"/>
          <p:cNvPicPr>
            <a:picLocks noChangeAspect="1"/>
          </p:cNvPicPr>
          <p:nvPr/>
        </p:nvPicPr>
        <p:blipFill>
          <a:blip r:embed="rId2" cstate="print"/>
          <a:srcRect t="6265" b="5703"/>
          <a:stretch>
            <a:fillRect/>
          </a:stretch>
        </p:blipFill>
        <p:spPr>
          <a:xfrm>
            <a:off x="6307226" y="55549"/>
            <a:ext cx="4632151" cy="5767601"/>
          </a:xfrm>
          <a:prstGeom prst="rect">
            <a:avLst/>
          </a:prstGeom>
        </p:spPr>
      </p:pic>
      <p:pic>
        <p:nvPicPr>
          <p:cNvPr id="6" name="Image 5" descr="Une image contenant Graphique, Police, graphisme, texte&#10;&#10;Le contenu généré par l’IA peut être incorrect.">
            <a:extLst>
              <a:ext uri="{FF2B5EF4-FFF2-40B4-BE49-F238E27FC236}">
                <a16:creationId xmlns:a16="http://schemas.microsoft.com/office/drawing/2014/main" xmlns="" id="{20B8B0E1-A723-A571-3D27-3228FB1227F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3135" y="1470376"/>
            <a:ext cx="2504563" cy="553614"/>
          </a:xfrm>
          <a:prstGeom prst="rect">
            <a:avLst/>
          </a:prstGeom>
        </p:spPr>
      </p:pic>
      <p:sp>
        <p:nvSpPr>
          <p:cNvPr id="8" name="Organigramme : Carte perforée 7">
            <a:extLst>
              <a:ext uri="{FF2B5EF4-FFF2-40B4-BE49-F238E27FC236}">
                <a16:creationId xmlns:a16="http://schemas.microsoft.com/office/drawing/2014/main" xmlns="" id="{275E2F7E-96AE-6145-80A2-9F5594AD7877}"/>
              </a:ext>
            </a:extLst>
          </p:cNvPr>
          <p:cNvSpPr/>
          <p:nvPr/>
        </p:nvSpPr>
        <p:spPr>
          <a:xfrm rot="10800000">
            <a:off x="3042" y="-4"/>
            <a:ext cx="6155709" cy="1261926"/>
          </a:xfrm>
          <a:prstGeom prst="flowChartPunchedCard">
            <a:avLst/>
          </a:prstGeom>
          <a:solidFill>
            <a:schemeClr val="bg1">
              <a:lumMod val="8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a:extLst>
              <a:ext uri="{FF2B5EF4-FFF2-40B4-BE49-F238E27FC236}">
                <a16:creationId xmlns:a16="http://schemas.microsoft.com/office/drawing/2014/main" xmlns="" id="{DE098887-1F31-8340-0167-1F109244F3BC}"/>
              </a:ext>
            </a:extLst>
          </p:cNvPr>
          <p:cNvSpPr txBox="1">
            <a:spLocks/>
          </p:cNvSpPr>
          <p:nvPr/>
        </p:nvSpPr>
        <p:spPr>
          <a:xfrm>
            <a:off x="56483" y="382785"/>
            <a:ext cx="6037993" cy="8791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latin typeface="Cambria" panose="02040503050406030204" pitchFamily="18" charset="0"/>
                <a:ea typeface="Cambria" panose="02040503050406030204" pitchFamily="18" charset="0"/>
              </a:rPr>
              <a:t>Guide de la course</a:t>
            </a:r>
          </a:p>
          <a:p>
            <a:pPr algn="l"/>
            <a:r>
              <a:rPr lang="fr-FR" sz="2800" b="1" dirty="0">
                <a:latin typeface="Cambria" panose="02040503050406030204" pitchFamily="18" charset="0"/>
                <a:ea typeface="Cambria" panose="02040503050406030204" pitchFamily="18" charset="0"/>
              </a:rPr>
              <a:t>Grand Prix de Saint-Etienne Loire</a:t>
            </a:r>
          </a:p>
          <a:p>
            <a:pPr algn="l"/>
            <a:r>
              <a:rPr lang="fr-FR" sz="2800" b="1" dirty="0">
                <a:latin typeface="Cambria" panose="02040503050406030204" pitchFamily="18" charset="0"/>
                <a:ea typeface="Cambria" panose="02040503050406030204" pitchFamily="18" charset="0"/>
              </a:rPr>
              <a:t>Activ Réseaux U19</a:t>
            </a:r>
          </a:p>
        </p:txBody>
      </p:sp>
      <p:sp>
        <p:nvSpPr>
          <p:cNvPr id="10" name="Organigramme : Carte perforée 9">
            <a:extLst>
              <a:ext uri="{FF2B5EF4-FFF2-40B4-BE49-F238E27FC236}">
                <a16:creationId xmlns:a16="http://schemas.microsoft.com/office/drawing/2014/main" xmlns="" id="{83CAD16B-5EFA-C4D0-1878-F8947EF7076D}"/>
              </a:ext>
            </a:extLst>
          </p:cNvPr>
          <p:cNvSpPr/>
          <p:nvPr/>
        </p:nvSpPr>
        <p:spPr>
          <a:xfrm>
            <a:off x="64819" y="5771447"/>
            <a:ext cx="2621193" cy="1024077"/>
          </a:xfrm>
          <a:prstGeom prst="flowChartPunchedCard">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descr="Une image contenant texte, Police, capture d’écran, Graphique&#10;&#10;Le contenu généré par l’IA peut être incorrect.">
            <a:extLst>
              <a:ext uri="{FF2B5EF4-FFF2-40B4-BE49-F238E27FC236}">
                <a16:creationId xmlns:a16="http://schemas.microsoft.com/office/drawing/2014/main" xmlns="" id="{0272E376-9CA5-8D94-850D-FDDFE887774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4989" y="5863820"/>
            <a:ext cx="1406712" cy="879195"/>
          </a:xfrm>
          <a:prstGeom prst="rect">
            <a:avLst/>
          </a:prstGeom>
        </p:spPr>
      </p:pic>
      <p:sp>
        <p:nvSpPr>
          <p:cNvPr id="13" name="ZoneTexte 12">
            <a:extLst>
              <a:ext uri="{FF2B5EF4-FFF2-40B4-BE49-F238E27FC236}">
                <a16:creationId xmlns:a16="http://schemas.microsoft.com/office/drawing/2014/main" xmlns="" id="{7F0436B0-A79C-746C-DDFC-6E02E3BF0E4F}"/>
              </a:ext>
            </a:extLst>
          </p:cNvPr>
          <p:cNvSpPr txBox="1"/>
          <p:nvPr/>
        </p:nvSpPr>
        <p:spPr>
          <a:xfrm>
            <a:off x="901318" y="5564055"/>
            <a:ext cx="1856028" cy="246221"/>
          </a:xfrm>
          <a:prstGeom prst="rect">
            <a:avLst/>
          </a:prstGeom>
          <a:noFill/>
          <a:ln>
            <a:noFill/>
          </a:ln>
        </p:spPr>
        <p:txBody>
          <a:bodyPr wrap="square" rtlCol="0">
            <a:spAutoFit/>
          </a:bodyPr>
          <a:lstStyle/>
          <a:p>
            <a:pPr algn="r"/>
            <a:r>
              <a:rPr lang="fr-FR" sz="1000" i="1" dirty="0">
                <a:solidFill>
                  <a:schemeClr val="bg1">
                    <a:lumMod val="75000"/>
                  </a:schemeClr>
                </a:solidFill>
              </a:rPr>
              <a:t>Merci à tous nos partenaires !</a:t>
            </a:r>
          </a:p>
        </p:txBody>
      </p:sp>
    </p:spTree>
    <p:extLst>
      <p:ext uri="{BB962C8B-B14F-4D97-AF65-F5344CB8AC3E}">
        <p14:creationId xmlns:p14="http://schemas.microsoft.com/office/powerpoint/2010/main" xmlns="" val="200107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1D90273-6178-26C5-0985-FF60CC1B1EA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xmlns="" id="{1ACB462C-81B3-6CAA-ABB7-B9ACFE79AA77}"/>
              </a:ext>
            </a:extLst>
          </p:cNvPr>
          <p:cNvSpPr>
            <a:spLocks noGrp="1"/>
          </p:cNvSpPr>
          <p:nvPr>
            <p:ph type="ctrTitle"/>
          </p:nvPr>
        </p:nvSpPr>
        <p:spPr>
          <a:xfrm>
            <a:off x="-35853" y="1122363"/>
            <a:ext cx="9144000" cy="971908"/>
          </a:xfrm>
        </p:spPr>
        <p:txBody>
          <a:bodyPr>
            <a:normAutofit/>
          </a:bodyPr>
          <a:lstStyle/>
          <a:p>
            <a:r>
              <a:rPr lang="fr-FR" sz="3600" dirty="0">
                <a:latin typeface="Cambria" panose="02040503050406030204" pitchFamily="18" charset="0"/>
                <a:ea typeface="Cambria" panose="02040503050406030204" pitchFamily="18" charset="0"/>
              </a:rPr>
              <a:t>Parcours 2025</a:t>
            </a:r>
          </a:p>
        </p:txBody>
      </p:sp>
      <p:sp>
        <p:nvSpPr>
          <p:cNvPr id="3" name="Sous-titre 2">
            <a:extLst>
              <a:ext uri="{FF2B5EF4-FFF2-40B4-BE49-F238E27FC236}">
                <a16:creationId xmlns:a16="http://schemas.microsoft.com/office/drawing/2014/main" xmlns="" id="{A4D47838-A772-0E50-EF42-EC30D76B6642}"/>
              </a:ext>
            </a:extLst>
          </p:cNvPr>
          <p:cNvSpPr>
            <a:spLocks noGrp="1"/>
          </p:cNvSpPr>
          <p:nvPr>
            <p:ph type="subTitle" idx="1"/>
          </p:nvPr>
        </p:nvSpPr>
        <p:spPr>
          <a:xfrm>
            <a:off x="-35853" y="3602038"/>
            <a:ext cx="9144000" cy="1655762"/>
          </a:xfrm>
        </p:spPr>
        <p:txBody>
          <a:bodyPr>
            <a:normAutofit/>
          </a:bodyPr>
          <a:lstStyle/>
          <a:p>
            <a:r>
              <a:rPr lang="fr-FR" sz="3200" dirty="0">
                <a:latin typeface="Cambria" panose="02040503050406030204" pitchFamily="18" charset="0"/>
                <a:ea typeface="Cambria" panose="02040503050406030204" pitchFamily="18" charset="0"/>
              </a:rPr>
              <a:t>Guide de la Course</a:t>
            </a:r>
            <a:endParaRPr lang="fr-FR" sz="3200" dirty="0"/>
          </a:p>
        </p:txBody>
      </p:sp>
      <p:pic>
        <p:nvPicPr>
          <p:cNvPr id="5" name="Image 4" descr="Une image contenant carte, texte, atlas&#10;&#10;Description générée automatiquement">
            <a:extLst>
              <a:ext uri="{FF2B5EF4-FFF2-40B4-BE49-F238E27FC236}">
                <a16:creationId xmlns:a16="http://schemas.microsoft.com/office/drawing/2014/main" xmlns="" id="{374937E9-689F-0F93-A11E-ED54DF474F6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0174" y="494632"/>
            <a:ext cx="7397302" cy="4392000"/>
          </a:xfrm>
          <a:prstGeom prst="rect">
            <a:avLst/>
          </a:prstGeom>
        </p:spPr>
      </p:pic>
      <p:pic>
        <p:nvPicPr>
          <p:cNvPr id="7" name="Image 6" descr="Une image contenant capture d’écran, ligne, Tracé, Rectangle&#10;&#10;Description générée automatiquement">
            <a:extLst>
              <a:ext uri="{FF2B5EF4-FFF2-40B4-BE49-F238E27FC236}">
                <a16:creationId xmlns:a16="http://schemas.microsoft.com/office/drawing/2014/main" xmlns="" id="{1EA1E858-079E-2346-C48F-120649FCC42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263" y="4588839"/>
            <a:ext cx="9180000" cy="2040000"/>
          </a:xfrm>
          <a:prstGeom prst="rect">
            <a:avLst/>
          </a:prstGeom>
        </p:spPr>
      </p:pic>
      <p:sp>
        <p:nvSpPr>
          <p:cNvPr id="4" name="ZoneTexte 3">
            <a:extLst>
              <a:ext uri="{FF2B5EF4-FFF2-40B4-BE49-F238E27FC236}">
                <a16:creationId xmlns:a16="http://schemas.microsoft.com/office/drawing/2014/main" xmlns="" id="{EEC0A7E0-E5D1-E9BA-82ED-73721AF135F3}"/>
              </a:ext>
            </a:extLst>
          </p:cNvPr>
          <p:cNvSpPr txBox="1"/>
          <p:nvPr/>
        </p:nvSpPr>
        <p:spPr>
          <a:xfrm>
            <a:off x="2009258" y="227086"/>
            <a:ext cx="6135328" cy="369332"/>
          </a:xfrm>
          <a:prstGeom prst="rect">
            <a:avLst/>
          </a:prstGeom>
          <a:noFill/>
        </p:spPr>
        <p:txBody>
          <a:bodyPr wrap="square" rtlCol="0">
            <a:spAutoFit/>
          </a:bodyPr>
          <a:lstStyle/>
          <a:p>
            <a:r>
              <a:rPr lang="fr-FR" dirty="0">
                <a:latin typeface="Cambria" panose="02040503050406030204" pitchFamily="18" charset="0"/>
                <a:ea typeface="Cambria" panose="02040503050406030204" pitchFamily="18" charset="0"/>
              </a:rPr>
              <a:t>Parcours fictif entre Saint-Etienne </a:t>
            </a:r>
            <a:r>
              <a:rPr lang="fr-FR" dirty="0" err="1">
                <a:latin typeface="Cambria" panose="02040503050406030204" pitchFamily="18" charset="0"/>
                <a:ea typeface="Cambria" panose="02040503050406030204" pitchFamily="18" charset="0"/>
              </a:rPr>
              <a:t>Méons</a:t>
            </a:r>
            <a:r>
              <a:rPr lang="fr-FR" dirty="0">
                <a:latin typeface="Cambria" panose="02040503050406030204" pitchFamily="18" charset="0"/>
                <a:ea typeface="Cambria" panose="02040503050406030204" pitchFamily="18" charset="0"/>
              </a:rPr>
              <a:t> 2 et le départ réel</a:t>
            </a:r>
          </a:p>
        </p:txBody>
      </p:sp>
      <p:sp>
        <p:nvSpPr>
          <p:cNvPr id="6" name="Organigramme : Carte perforée 5">
            <a:extLst>
              <a:ext uri="{FF2B5EF4-FFF2-40B4-BE49-F238E27FC236}">
                <a16:creationId xmlns:a16="http://schemas.microsoft.com/office/drawing/2014/main" xmlns="" id="{74E2451D-82BC-3788-873E-138537E53282}"/>
              </a:ext>
            </a:extLst>
          </p:cNvPr>
          <p:cNvSpPr/>
          <p:nvPr/>
        </p:nvSpPr>
        <p:spPr>
          <a:xfrm>
            <a:off x="9512491" y="5778374"/>
            <a:ext cx="2621193" cy="1024077"/>
          </a:xfrm>
          <a:prstGeom prst="flowChartPunchedCard">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Une image contenant texte, Police, logo, Graphique&#10;&#10;Le contenu généré par l’IA peut être incorrect.">
            <a:extLst>
              <a:ext uri="{FF2B5EF4-FFF2-40B4-BE49-F238E27FC236}">
                <a16:creationId xmlns:a16="http://schemas.microsoft.com/office/drawing/2014/main" xmlns="" id="{E5998ADA-D364-0455-0DB5-89C52840DF3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530420" y="5994587"/>
            <a:ext cx="2540000" cy="704850"/>
          </a:xfrm>
          <a:prstGeom prst="rect">
            <a:avLst/>
          </a:prstGeom>
        </p:spPr>
      </p:pic>
      <p:sp>
        <p:nvSpPr>
          <p:cNvPr id="10" name="ZoneTexte 9">
            <a:extLst>
              <a:ext uri="{FF2B5EF4-FFF2-40B4-BE49-F238E27FC236}">
                <a16:creationId xmlns:a16="http://schemas.microsoft.com/office/drawing/2014/main" xmlns="" id="{541BE563-65B4-BD62-1EA0-962F875E1BD2}"/>
              </a:ext>
            </a:extLst>
          </p:cNvPr>
          <p:cNvSpPr txBox="1"/>
          <p:nvPr/>
        </p:nvSpPr>
        <p:spPr>
          <a:xfrm>
            <a:off x="10360959" y="5590598"/>
            <a:ext cx="1856028" cy="246221"/>
          </a:xfrm>
          <a:prstGeom prst="rect">
            <a:avLst/>
          </a:prstGeom>
          <a:noFill/>
          <a:ln>
            <a:noFill/>
          </a:ln>
        </p:spPr>
        <p:txBody>
          <a:bodyPr wrap="square" rtlCol="0">
            <a:spAutoFit/>
          </a:bodyPr>
          <a:lstStyle/>
          <a:p>
            <a:pPr algn="r"/>
            <a:r>
              <a:rPr lang="fr-FR" sz="1000" i="1" dirty="0">
                <a:solidFill>
                  <a:schemeClr val="bg1">
                    <a:lumMod val="75000"/>
                  </a:schemeClr>
                </a:solidFill>
              </a:rPr>
              <a:t>Merci à tous nos partenaires !</a:t>
            </a:r>
          </a:p>
        </p:txBody>
      </p:sp>
    </p:spTree>
    <p:extLst>
      <p:ext uri="{BB962C8B-B14F-4D97-AF65-F5344CB8AC3E}">
        <p14:creationId xmlns:p14="http://schemas.microsoft.com/office/powerpoint/2010/main" xmlns="" val="4164912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D94E05A-F6FD-2618-F964-0B3C0B4855F2}"/>
            </a:ext>
          </a:extLst>
        </p:cNvPr>
        <p:cNvGrpSpPr/>
        <p:nvPr/>
      </p:nvGrpSpPr>
      <p:grpSpPr>
        <a:xfrm>
          <a:off x="0" y="0"/>
          <a:ext cx="0" cy="0"/>
          <a:chOff x="0" y="0"/>
          <a:chExt cx="0" cy="0"/>
        </a:xfrm>
      </p:grpSpPr>
      <p:sp>
        <p:nvSpPr>
          <p:cNvPr id="3" name="Sous-titre 2">
            <a:extLst>
              <a:ext uri="{FF2B5EF4-FFF2-40B4-BE49-F238E27FC236}">
                <a16:creationId xmlns:a16="http://schemas.microsoft.com/office/drawing/2014/main" xmlns="" id="{2204F71F-EBB3-80B6-466D-E2BED6A399ED}"/>
              </a:ext>
            </a:extLst>
          </p:cNvPr>
          <p:cNvSpPr>
            <a:spLocks noGrp="1"/>
          </p:cNvSpPr>
          <p:nvPr>
            <p:ph type="subTitle" idx="1"/>
          </p:nvPr>
        </p:nvSpPr>
        <p:spPr>
          <a:xfrm>
            <a:off x="-694770" y="3602038"/>
            <a:ext cx="9144000" cy="1655762"/>
          </a:xfrm>
        </p:spPr>
        <p:txBody>
          <a:bodyPr>
            <a:normAutofit/>
          </a:bodyPr>
          <a:lstStyle/>
          <a:p>
            <a:r>
              <a:rPr lang="fr-FR" sz="3200" dirty="0">
                <a:latin typeface="Cambria" panose="02040503050406030204" pitchFamily="18" charset="0"/>
                <a:ea typeface="Cambria" panose="02040503050406030204" pitchFamily="18" charset="0"/>
              </a:rPr>
              <a:t>Guide de la Course</a:t>
            </a:r>
            <a:endParaRPr lang="fr-FR" sz="3200" dirty="0"/>
          </a:p>
        </p:txBody>
      </p:sp>
      <p:sp>
        <p:nvSpPr>
          <p:cNvPr id="8" name="ZoneTexte 7">
            <a:extLst>
              <a:ext uri="{FF2B5EF4-FFF2-40B4-BE49-F238E27FC236}">
                <a16:creationId xmlns:a16="http://schemas.microsoft.com/office/drawing/2014/main" xmlns="" id="{4C08BE79-4935-FB81-6DE4-AAB316A35446}"/>
              </a:ext>
            </a:extLst>
          </p:cNvPr>
          <p:cNvSpPr txBox="1"/>
          <p:nvPr/>
        </p:nvSpPr>
        <p:spPr>
          <a:xfrm>
            <a:off x="1252950" y="183814"/>
            <a:ext cx="6324072" cy="369332"/>
          </a:xfrm>
          <a:prstGeom prst="rect">
            <a:avLst/>
          </a:prstGeom>
          <a:noFill/>
        </p:spPr>
        <p:txBody>
          <a:bodyPr wrap="square" rtlCol="0">
            <a:spAutoFit/>
          </a:bodyPr>
          <a:lstStyle/>
          <a:p>
            <a:pPr algn="ctr"/>
            <a:r>
              <a:rPr lang="fr-FR" dirty="0">
                <a:latin typeface="Cambria" panose="02040503050406030204" pitchFamily="18" charset="0"/>
                <a:ea typeface="Cambria" panose="02040503050406030204" pitchFamily="18" charset="0"/>
              </a:rPr>
              <a:t>Parcours principal du grand Prix de Saint-Etienne Loire U 19</a:t>
            </a:r>
          </a:p>
        </p:txBody>
      </p:sp>
      <p:pic>
        <p:nvPicPr>
          <p:cNvPr id="6" name="Image 5" descr="Une image contenant carte, texte, atlas&#10;&#10;Le contenu généré par l’IA peut être incorrect.">
            <a:extLst>
              <a:ext uri="{FF2B5EF4-FFF2-40B4-BE49-F238E27FC236}">
                <a16:creationId xmlns:a16="http://schemas.microsoft.com/office/drawing/2014/main" xmlns="" id="{EC0CFBF5-A284-FC3E-F408-4BE11335EFF8}"/>
              </a:ext>
            </a:extLst>
          </p:cNvPr>
          <p:cNvPicPr>
            <a:picLocks noChangeAspect="1"/>
          </p:cNvPicPr>
          <p:nvPr/>
        </p:nvPicPr>
        <p:blipFill>
          <a:blip r:embed="rId2" cstate="print">
            <a:extLst>
              <a:ext uri="{28A0092B-C50C-407E-A947-70E740481C1C}">
                <a14:useLocalDpi xmlns:a14="http://schemas.microsoft.com/office/drawing/2010/main" xmlns="" val="0"/>
              </a:ext>
            </a:extLst>
          </a:blip>
          <a:srcRect l="-21133" t="-7457" r="22649" b="11261"/>
          <a:stretch>
            <a:fillRect/>
          </a:stretch>
        </p:blipFill>
        <p:spPr>
          <a:xfrm>
            <a:off x="-773428" y="170811"/>
            <a:ext cx="8424000" cy="4932131"/>
          </a:xfrm>
          <a:prstGeom prst="rect">
            <a:avLst/>
          </a:prstGeom>
        </p:spPr>
      </p:pic>
      <p:pic>
        <p:nvPicPr>
          <p:cNvPr id="9" name="Image 8" descr="Une image contenant capture d’écran, ligne, Tracé, pente&#10;&#10;Le contenu généré par l’IA peut être incorrect.">
            <a:extLst>
              <a:ext uri="{FF2B5EF4-FFF2-40B4-BE49-F238E27FC236}">
                <a16:creationId xmlns:a16="http://schemas.microsoft.com/office/drawing/2014/main" xmlns="" id="{1C77AD9A-3FB1-6101-D9F3-A31D8C7EC3A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2884" y="4851189"/>
            <a:ext cx="7746102" cy="1836000"/>
          </a:xfrm>
          <a:prstGeom prst="rect">
            <a:avLst/>
          </a:prstGeom>
        </p:spPr>
      </p:pic>
      <p:sp>
        <p:nvSpPr>
          <p:cNvPr id="4" name="Organigramme : Carte perforée 3">
            <a:extLst>
              <a:ext uri="{FF2B5EF4-FFF2-40B4-BE49-F238E27FC236}">
                <a16:creationId xmlns:a16="http://schemas.microsoft.com/office/drawing/2014/main" xmlns="" id="{0841E680-905F-DC16-A170-8A6FFC5BCAC3}"/>
              </a:ext>
            </a:extLst>
          </p:cNvPr>
          <p:cNvSpPr/>
          <p:nvPr/>
        </p:nvSpPr>
        <p:spPr>
          <a:xfrm>
            <a:off x="9512491" y="5778374"/>
            <a:ext cx="2621193" cy="1024077"/>
          </a:xfrm>
          <a:prstGeom prst="flowChartPunchedCard">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texte, Police, logo, symbole&#10;&#10;Le contenu généré par l’IA peut être incorrect.">
            <a:extLst>
              <a:ext uri="{FF2B5EF4-FFF2-40B4-BE49-F238E27FC236}">
                <a16:creationId xmlns:a16="http://schemas.microsoft.com/office/drawing/2014/main" xmlns="" id="{EF609663-90CB-AADA-AD47-AA2F751BE94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064378" y="5833544"/>
            <a:ext cx="1809376" cy="913735"/>
          </a:xfrm>
          <a:prstGeom prst="rect">
            <a:avLst/>
          </a:prstGeom>
        </p:spPr>
      </p:pic>
      <p:sp>
        <p:nvSpPr>
          <p:cNvPr id="10" name="ZoneTexte 9">
            <a:extLst>
              <a:ext uri="{FF2B5EF4-FFF2-40B4-BE49-F238E27FC236}">
                <a16:creationId xmlns:a16="http://schemas.microsoft.com/office/drawing/2014/main" xmlns="" id="{B613906B-3B5E-ED63-4893-FC89AB6641DC}"/>
              </a:ext>
            </a:extLst>
          </p:cNvPr>
          <p:cNvSpPr txBox="1"/>
          <p:nvPr/>
        </p:nvSpPr>
        <p:spPr>
          <a:xfrm>
            <a:off x="10360959" y="5590598"/>
            <a:ext cx="1856028" cy="246221"/>
          </a:xfrm>
          <a:prstGeom prst="rect">
            <a:avLst/>
          </a:prstGeom>
          <a:noFill/>
          <a:ln>
            <a:noFill/>
          </a:ln>
        </p:spPr>
        <p:txBody>
          <a:bodyPr wrap="square" rtlCol="0">
            <a:spAutoFit/>
          </a:bodyPr>
          <a:lstStyle/>
          <a:p>
            <a:pPr algn="r"/>
            <a:r>
              <a:rPr lang="fr-FR" sz="1000" i="1" dirty="0">
                <a:solidFill>
                  <a:schemeClr val="bg1">
                    <a:lumMod val="75000"/>
                  </a:schemeClr>
                </a:solidFill>
              </a:rPr>
              <a:t>Merci à tous nos partenaires !</a:t>
            </a:r>
          </a:p>
        </p:txBody>
      </p:sp>
    </p:spTree>
    <p:extLst>
      <p:ext uri="{BB962C8B-B14F-4D97-AF65-F5344CB8AC3E}">
        <p14:creationId xmlns:p14="http://schemas.microsoft.com/office/powerpoint/2010/main" xmlns="" val="671762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7D7A0F8-976D-C1D9-4A4E-C1B8D1D3E8E2}"/>
            </a:ext>
          </a:extLst>
        </p:cNvPr>
        <p:cNvGrpSpPr/>
        <p:nvPr/>
      </p:nvGrpSpPr>
      <p:grpSpPr>
        <a:xfrm>
          <a:off x="0" y="0"/>
          <a:ext cx="0" cy="0"/>
          <a:chOff x="0" y="0"/>
          <a:chExt cx="0" cy="0"/>
        </a:xfrm>
      </p:grpSpPr>
      <p:sp>
        <p:nvSpPr>
          <p:cNvPr id="3" name="Sous-titre 2">
            <a:extLst>
              <a:ext uri="{FF2B5EF4-FFF2-40B4-BE49-F238E27FC236}">
                <a16:creationId xmlns:a16="http://schemas.microsoft.com/office/drawing/2014/main" xmlns="" id="{085238A6-3649-DA01-066C-FB44076F4667}"/>
              </a:ext>
            </a:extLst>
          </p:cNvPr>
          <p:cNvSpPr>
            <a:spLocks noGrp="1"/>
          </p:cNvSpPr>
          <p:nvPr>
            <p:ph type="subTitle" idx="1"/>
          </p:nvPr>
        </p:nvSpPr>
        <p:spPr>
          <a:xfrm>
            <a:off x="118779" y="3602038"/>
            <a:ext cx="9144000" cy="1655762"/>
          </a:xfrm>
        </p:spPr>
        <p:txBody>
          <a:bodyPr>
            <a:normAutofit/>
          </a:bodyPr>
          <a:lstStyle/>
          <a:p>
            <a:r>
              <a:rPr lang="fr-FR" sz="3200" dirty="0">
                <a:latin typeface="Cambria" panose="02040503050406030204" pitchFamily="18" charset="0"/>
                <a:ea typeface="Cambria" panose="02040503050406030204" pitchFamily="18" charset="0"/>
              </a:rPr>
              <a:t>Guide de la Course</a:t>
            </a:r>
            <a:endParaRPr lang="fr-FR" sz="3200" dirty="0"/>
          </a:p>
        </p:txBody>
      </p:sp>
      <p:pic>
        <p:nvPicPr>
          <p:cNvPr id="6" name="Image 5" descr="Une image contenant carte, texte, atlas&#10;&#10;Description générée automatiquement">
            <a:extLst>
              <a:ext uri="{FF2B5EF4-FFF2-40B4-BE49-F238E27FC236}">
                <a16:creationId xmlns:a16="http://schemas.microsoft.com/office/drawing/2014/main" xmlns="" id="{078A3736-514E-3AC5-0CC7-0BBCF4F3E6A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4779" y="430987"/>
            <a:ext cx="8532000" cy="4975122"/>
          </a:xfrm>
          <a:prstGeom prst="rect">
            <a:avLst/>
          </a:prstGeom>
        </p:spPr>
      </p:pic>
      <p:pic>
        <p:nvPicPr>
          <p:cNvPr id="9" name="Image 8" descr="Une image contenant ligne, Tracé, texte, capture d’écran&#10;&#10;Description générée automatiquement">
            <a:extLst>
              <a:ext uri="{FF2B5EF4-FFF2-40B4-BE49-F238E27FC236}">
                <a16:creationId xmlns:a16="http://schemas.microsoft.com/office/drawing/2014/main" xmlns="" id="{AB95165A-7E7C-9E08-706D-0A0AF39CB9E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779" y="4430245"/>
            <a:ext cx="9216000" cy="2335322"/>
          </a:xfrm>
          <a:prstGeom prst="rect">
            <a:avLst/>
          </a:prstGeom>
        </p:spPr>
      </p:pic>
      <p:sp>
        <p:nvSpPr>
          <p:cNvPr id="4" name="ZoneTexte 3">
            <a:extLst>
              <a:ext uri="{FF2B5EF4-FFF2-40B4-BE49-F238E27FC236}">
                <a16:creationId xmlns:a16="http://schemas.microsoft.com/office/drawing/2014/main" xmlns="" id="{9F360C94-9531-FE77-B737-743E12E73093}"/>
              </a:ext>
            </a:extLst>
          </p:cNvPr>
          <p:cNvSpPr txBox="1"/>
          <p:nvPr/>
        </p:nvSpPr>
        <p:spPr>
          <a:xfrm>
            <a:off x="2583269" y="92433"/>
            <a:ext cx="5509471" cy="338554"/>
          </a:xfrm>
          <a:prstGeom prst="rect">
            <a:avLst/>
          </a:prstGeom>
          <a:noFill/>
        </p:spPr>
        <p:txBody>
          <a:bodyPr wrap="square" rtlCol="0">
            <a:spAutoFit/>
          </a:bodyPr>
          <a:lstStyle/>
          <a:p>
            <a:r>
              <a:rPr lang="fr-FR" sz="1600" dirty="0">
                <a:latin typeface="Cambria" panose="02040503050406030204" pitchFamily="18" charset="0"/>
                <a:ea typeface="Cambria" panose="02040503050406030204" pitchFamily="18" charset="0"/>
              </a:rPr>
              <a:t>La montée finale du Grand prix de Saint-Etienne Loire U 19</a:t>
            </a:r>
          </a:p>
        </p:txBody>
      </p:sp>
      <p:sp>
        <p:nvSpPr>
          <p:cNvPr id="5" name="Organigramme : Carte perforée 4">
            <a:extLst>
              <a:ext uri="{FF2B5EF4-FFF2-40B4-BE49-F238E27FC236}">
                <a16:creationId xmlns:a16="http://schemas.microsoft.com/office/drawing/2014/main" xmlns="" id="{7974E055-6238-99E7-B642-3955D2275B40}"/>
              </a:ext>
            </a:extLst>
          </p:cNvPr>
          <p:cNvSpPr/>
          <p:nvPr/>
        </p:nvSpPr>
        <p:spPr>
          <a:xfrm>
            <a:off x="9512491" y="5778374"/>
            <a:ext cx="2621193" cy="1024077"/>
          </a:xfrm>
          <a:prstGeom prst="flowChartPunchedCard">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Police, Graphique, graphisme, conception&#10;&#10;Le contenu généré par l’IA peut être incorrect.">
            <a:extLst>
              <a:ext uri="{FF2B5EF4-FFF2-40B4-BE49-F238E27FC236}">
                <a16:creationId xmlns:a16="http://schemas.microsoft.com/office/drawing/2014/main" xmlns="" id="{73F4F3A1-981D-1CC9-0A03-D9F13506BB6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915904" y="5914687"/>
            <a:ext cx="1964574" cy="751450"/>
          </a:xfrm>
          <a:prstGeom prst="rect">
            <a:avLst/>
          </a:prstGeom>
        </p:spPr>
      </p:pic>
      <p:sp>
        <p:nvSpPr>
          <p:cNvPr id="10" name="ZoneTexte 9">
            <a:extLst>
              <a:ext uri="{FF2B5EF4-FFF2-40B4-BE49-F238E27FC236}">
                <a16:creationId xmlns:a16="http://schemas.microsoft.com/office/drawing/2014/main" xmlns="" id="{0E374589-7757-A138-D98C-8DA8C7AE550C}"/>
              </a:ext>
            </a:extLst>
          </p:cNvPr>
          <p:cNvSpPr txBox="1"/>
          <p:nvPr/>
        </p:nvSpPr>
        <p:spPr>
          <a:xfrm>
            <a:off x="10360959" y="5590598"/>
            <a:ext cx="1856028" cy="246221"/>
          </a:xfrm>
          <a:prstGeom prst="rect">
            <a:avLst/>
          </a:prstGeom>
          <a:noFill/>
          <a:ln>
            <a:noFill/>
          </a:ln>
        </p:spPr>
        <p:txBody>
          <a:bodyPr wrap="square" rtlCol="0">
            <a:spAutoFit/>
          </a:bodyPr>
          <a:lstStyle/>
          <a:p>
            <a:pPr algn="r"/>
            <a:r>
              <a:rPr lang="fr-FR" sz="1000" i="1" dirty="0">
                <a:solidFill>
                  <a:schemeClr val="bg1">
                    <a:lumMod val="75000"/>
                  </a:schemeClr>
                </a:solidFill>
              </a:rPr>
              <a:t>Merci à tous nos partenaires !</a:t>
            </a:r>
          </a:p>
        </p:txBody>
      </p:sp>
    </p:spTree>
    <p:extLst>
      <p:ext uri="{BB962C8B-B14F-4D97-AF65-F5344CB8AC3E}">
        <p14:creationId xmlns:p14="http://schemas.microsoft.com/office/powerpoint/2010/main" xmlns="" val="3097382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DE52604C-2735-4024-F950-131A65E912FD}"/>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352BEC0E-22F8-46D0-9632-375DB541B0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ketch line">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8952"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us-titre 2">
            <a:extLst>
              <a:ext uri="{FF2B5EF4-FFF2-40B4-BE49-F238E27FC236}">
                <a16:creationId xmlns:a16="http://schemas.microsoft.com/office/drawing/2014/main" xmlns="" id="{F6ADFC9E-97C6-D836-C2D9-4B1A4D540675}"/>
              </a:ext>
            </a:extLst>
          </p:cNvPr>
          <p:cNvSpPr>
            <a:spLocks noGrp="1"/>
          </p:cNvSpPr>
          <p:nvPr>
            <p:ph type="subTitle" idx="1"/>
          </p:nvPr>
        </p:nvSpPr>
        <p:spPr>
          <a:xfrm>
            <a:off x="332232" y="2706624"/>
            <a:ext cx="7531608" cy="3052130"/>
          </a:xfrm>
        </p:spPr>
        <p:txBody>
          <a:bodyPr vert="horz" lIns="91440" tIns="45720" rIns="91440" bIns="45720" rtlCol="0">
            <a:normAutofit fontScale="25000" lnSpcReduction="20000"/>
          </a:bodyPr>
          <a:lstStyle/>
          <a:p>
            <a:pPr indent="-228600" algn="l">
              <a:buFont typeface="Arial" panose="020B0604020202020204" pitchFamily="34" charset="0"/>
              <a:buChar char="•"/>
            </a:pPr>
            <a:r>
              <a:rPr lang="en-US" sz="9600" b="1" dirty="0">
                <a:latin typeface="Cambria" panose="02040503050406030204" pitchFamily="18" charset="0"/>
                <a:ea typeface="Cambria" panose="02040503050406030204" pitchFamily="18" charset="0"/>
              </a:rPr>
              <a:t>5-parcours et </a:t>
            </a:r>
            <a:r>
              <a:rPr lang="en-US" sz="9600" b="1" dirty="0" err="1">
                <a:latin typeface="Cambria" panose="02040503050406030204" pitchFamily="18" charset="0"/>
                <a:ea typeface="Cambria" panose="02040503050406030204" pitchFamily="18" charset="0"/>
              </a:rPr>
              <a:t>sécurité</a:t>
            </a:r>
            <a:endParaRPr lang="en-US" sz="9600" b="1" dirty="0">
              <a:latin typeface="Cambria" panose="02040503050406030204" pitchFamily="18" charset="0"/>
              <a:ea typeface="Cambria" panose="02040503050406030204" pitchFamily="18" charset="0"/>
            </a:endParaRPr>
          </a:p>
          <a:p>
            <a:pPr indent="-228600" algn="l">
              <a:buFont typeface="Arial" panose="020B0604020202020204" pitchFamily="34" charset="0"/>
              <a:buChar char="•"/>
            </a:pPr>
            <a:r>
              <a:rPr lang="en-US" sz="5600" b="1" dirty="0" err="1">
                <a:latin typeface="Cambria" panose="02040503050406030204" pitchFamily="18" charset="0"/>
                <a:ea typeface="Cambria" panose="02040503050406030204" pitchFamily="18" charset="0"/>
              </a:rPr>
              <a:t>Référents</a:t>
            </a:r>
            <a:r>
              <a:rPr lang="en-US" sz="5600" b="1" dirty="0">
                <a:latin typeface="Cambria" panose="02040503050406030204" pitchFamily="18" charset="0"/>
                <a:ea typeface="Cambria" panose="02040503050406030204" pitchFamily="18" charset="0"/>
              </a:rPr>
              <a:t> secours</a:t>
            </a:r>
          </a:p>
          <a:p>
            <a:pPr indent="-228600" algn="l">
              <a:buFont typeface="Arial" panose="020B0604020202020204" pitchFamily="34" charset="0"/>
              <a:buChar char="•"/>
            </a:pPr>
            <a:r>
              <a:rPr lang="en-US" sz="5600" b="1" dirty="0">
                <a:latin typeface="Cambria" panose="02040503050406030204" pitchFamily="18" charset="0"/>
                <a:ea typeface="Cambria" panose="02040503050406030204" pitchFamily="18" charset="0"/>
              </a:rPr>
              <a:t>Service </a:t>
            </a:r>
            <a:r>
              <a:rPr lang="en-US" sz="5600" b="1" dirty="0" err="1">
                <a:latin typeface="Cambria" panose="02040503050406030204" pitchFamily="18" charset="0"/>
                <a:ea typeface="Cambria" panose="02040503050406030204" pitchFamily="18" charset="0"/>
              </a:rPr>
              <a:t>médical</a:t>
            </a:r>
            <a:endParaRPr lang="en-US" sz="5600" b="1" dirty="0">
              <a:latin typeface="Cambria" panose="02040503050406030204" pitchFamily="18" charset="0"/>
              <a:ea typeface="Cambria" panose="02040503050406030204" pitchFamily="18" charset="0"/>
            </a:endParaRPr>
          </a:p>
          <a:p>
            <a:pPr indent="-228600" algn="l">
              <a:buFont typeface="Arial" panose="020B0604020202020204" pitchFamily="34" charset="0"/>
              <a:buChar char="•"/>
            </a:pPr>
            <a:r>
              <a:rPr lang="en-US" sz="5600" dirty="0" err="1">
                <a:latin typeface="Cambria" panose="02040503050406030204" pitchFamily="18" charset="0"/>
                <a:ea typeface="Cambria" panose="02040503050406030204" pitchFamily="18" charset="0"/>
              </a:rPr>
              <a:t>Celui</a:t>
            </a:r>
            <a:r>
              <a:rPr lang="en-US" sz="5600" dirty="0">
                <a:latin typeface="Cambria" panose="02040503050406030204" pitchFamily="18" charset="0"/>
                <a:ea typeface="Cambria" panose="02040503050406030204" pitchFamily="18" charset="0"/>
              </a:rPr>
              <a:t>-ci sera </a:t>
            </a:r>
            <a:r>
              <a:rPr lang="en-US" sz="5600" dirty="0" err="1">
                <a:latin typeface="Cambria" panose="02040503050406030204" pitchFamily="18" charset="0"/>
                <a:ea typeface="Cambria" panose="02040503050406030204" pitchFamily="18" charset="0"/>
              </a:rPr>
              <a:t>coordonné</a:t>
            </a:r>
            <a:r>
              <a:rPr lang="en-US" sz="5600" dirty="0">
                <a:latin typeface="Cambria" panose="02040503050406030204" pitchFamily="18" charset="0"/>
                <a:ea typeface="Cambria" panose="02040503050406030204" pitchFamily="18" charset="0"/>
              </a:rPr>
              <a:t> par le </a:t>
            </a:r>
            <a:r>
              <a:rPr lang="en-US" sz="5600" b="1" dirty="0">
                <a:latin typeface="Cambria" panose="02040503050406030204" pitchFamily="18" charset="0"/>
                <a:ea typeface="Cambria" panose="02040503050406030204" pitchFamily="18" charset="0"/>
              </a:rPr>
              <a:t>Docteur Clément FAYOLLE, </a:t>
            </a:r>
            <a:r>
              <a:rPr lang="en-US" sz="5600" dirty="0" err="1">
                <a:latin typeface="Cambria" panose="02040503050406030204" pitchFamily="18" charset="0"/>
                <a:ea typeface="Cambria" panose="02040503050406030204" pitchFamily="18" charset="0"/>
              </a:rPr>
              <a:t>médecin</a:t>
            </a:r>
            <a:r>
              <a:rPr lang="en-US" sz="5600" dirty="0">
                <a:latin typeface="Cambria" panose="02040503050406030204" pitchFamily="18" charset="0"/>
                <a:ea typeface="Cambria" panose="02040503050406030204" pitchFamily="18" charset="0"/>
              </a:rPr>
              <a:t> </a:t>
            </a:r>
            <a:r>
              <a:rPr lang="en-US" sz="5600" dirty="0" err="1">
                <a:latin typeface="Cambria" panose="02040503050406030204" pitchFamily="18" charset="0"/>
                <a:ea typeface="Cambria" panose="02040503050406030204" pitchFamily="18" charset="0"/>
              </a:rPr>
              <a:t>urgentiste</a:t>
            </a:r>
            <a:r>
              <a:rPr lang="en-US" sz="5600" dirty="0">
                <a:latin typeface="Cambria" panose="02040503050406030204" pitchFamily="18" charset="0"/>
                <a:ea typeface="Cambria" panose="02040503050406030204" pitchFamily="18" charset="0"/>
              </a:rPr>
              <a:t>, </a:t>
            </a:r>
          </a:p>
          <a:p>
            <a:pPr algn="l"/>
            <a:r>
              <a:rPr lang="en-US" sz="5600" dirty="0">
                <a:latin typeface="Cambria" panose="02040503050406030204" pitchFamily="18" charset="0"/>
                <a:ea typeface="Cambria" panose="02040503050406030204" pitchFamily="18" charset="0"/>
              </a:rPr>
              <a:t>      </a:t>
            </a:r>
            <a:r>
              <a:rPr lang="en-US" sz="5600" dirty="0" err="1">
                <a:latin typeface="Cambria" panose="02040503050406030204" pitchFamily="18" charset="0"/>
                <a:ea typeface="Cambria" panose="02040503050406030204" pitchFamily="18" charset="0"/>
              </a:rPr>
              <a:t>tel</a:t>
            </a:r>
            <a:r>
              <a:rPr lang="en-US" sz="5600" dirty="0">
                <a:latin typeface="Cambria" panose="02040503050406030204" pitchFamily="18" charset="0"/>
                <a:ea typeface="Cambria" panose="02040503050406030204" pitchFamily="18" charset="0"/>
              </a:rPr>
              <a:t>: 06.31.75.90.67</a:t>
            </a:r>
          </a:p>
          <a:p>
            <a:pPr indent="-228600" algn="just">
              <a:buFont typeface="Arial" panose="020B0604020202020204" pitchFamily="34" charset="0"/>
              <a:buChar char="•"/>
            </a:pPr>
            <a:r>
              <a:rPr lang="en-US" sz="5600" b="1" dirty="0">
                <a:latin typeface="Cambria" panose="02040503050406030204" pitchFamily="18" charset="0"/>
                <a:ea typeface="Cambria" panose="02040503050406030204" pitchFamily="18" charset="0"/>
              </a:rPr>
              <a:t>Une ambulance de la société ABV 42</a:t>
            </a:r>
            <a:r>
              <a:rPr lang="en-US" sz="5600" dirty="0">
                <a:latin typeface="Cambria" panose="02040503050406030204" pitchFamily="18" charset="0"/>
                <a:ea typeface="Cambria" panose="02040503050406030204" pitchFamily="18" charset="0"/>
              </a:rPr>
              <a:t>, </a:t>
            </a:r>
            <a:r>
              <a:rPr lang="en-US" sz="5600" dirty="0" err="1">
                <a:latin typeface="Cambria" panose="02040503050406030204" pitchFamily="18" charset="0"/>
                <a:ea typeface="Cambria" panose="02040503050406030204" pitchFamily="18" charset="0"/>
              </a:rPr>
              <a:t>ainsi</a:t>
            </a:r>
            <a:r>
              <a:rPr lang="en-US" sz="5600" dirty="0">
                <a:latin typeface="Cambria" panose="02040503050406030204" pitchFamily="18" charset="0"/>
                <a:ea typeface="Cambria" panose="02040503050406030204" pitchFamily="18" charset="0"/>
              </a:rPr>
              <a:t> </a:t>
            </a:r>
            <a:r>
              <a:rPr lang="en-US" sz="5600" dirty="0" err="1">
                <a:latin typeface="Cambria" panose="02040503050406030204" pitchFamily="18" charset="0"/>
                <a:ea typeface="Cambria" panose="02040503050406030204" pitchFamily="18" charset="0"/>
              </a:rPr>
              <a:t>qu’</a:t>
            </a:r>
            <a:r>
              <a:rPr lang="en-US" sz="5600" b="1" dirty="0" err="1">
                <a:latin typeface="Cambria" panose="02040503050406030204" pitchFamily="18" charset="0"/>
                <a:ea typeface="Cambria" panose="02040503050406030204" pitchFamily="18" charset="0"/>
              </a:rPr>
              <a:t>un</a:t>
            </a:r>
            <a:r>
              <a:rPr lang="en-US" sz="5600" b="1" dirty="0">
                <a:latin typeface="Cambria" panose="02040503050406030204" pitchFamily="18" charset="0"/>
                <a:ea typeface="Cambria" panose="02040503050406030204" pitchFamily="18" charset="0"/>
              </a:rPr>
              <a:t> véhicule de premiers secours à </a:t>
            </a:r>
            <a:r>
              <a:rPr lang="en-US" sz="5600" b="1" dirty="0" err="1">
                <a:latin typeface="Cambria" panose="02040503050406030204" pitchFamily="18" charset="0"/>
                <a:ea typeface="Cambria" panose="02040503050406030204" pitchFamily="18" charset="0"/>
              </a:rPr>
              <a:t>personne</a:t>
            </a:r>
            <a:r>
              <a:rPr lang="en-US" sz="5600" b="1" dirty="0">
                <a:latin typeface="Cambria" panose="02040503050406030204" pitchFamily="18" charset="0"/>
                <a:ea typeface="Cambria" panose="02040503050406030204" pitchFamily="18" charset="0"/>
              </a:rPr>
              <a:t> (VPSP) de la Croix Rouge française</a:t>
            </a:r>
            <a:r>
              <a:rPr lang="en-US" sz="5600" dirty="0">
                <a:latin typeface="Cambria" panose="02040503050406030204" pitchFamily="18" charset="0"/>
                <a:ea typeface="Cambria" panose="02040503050406030204" pitchFamily="18" charset="0"/>
              </a:rPr>
              <a:t>, </a:t>
            </a:r>
            <a:r>
              <a:rPr lang="en-US" sz="5600" dirty="0" err="1">
                <a:latin typeface="Cambria" panose="02040503050406030204" pitchFamily="18" charset="0"/>
                <a:ea typeface="Cambria" panose="02040503050406030204" pitchFamily="18" charset="0"/>
              </a:rPr>
              <a:t>dotés</a:t>
            </a:r>
            <a:r>
              <a:rPr lang="en-US" sz="5600" dirty="0">
                <a:latin typeface="Cambria" panose="02040503050406030204" pitchFamily="18" charset="0"/>
                <a:ea typeface="Cambria" panose="02040503050406030204" pitchFamily="18" charset="0"/>
              </a:rPr>
              <a:t> </a:t>
            </a:r>
            <a:r>
              <a:rPr lang="en-US" sz="5600" dirty="0" err="1">
                <a:latin typeface="Cambria" panose="02040503050406030204" pitchFamily="18" charset="0"/>
                <a:ea typeface="Cambria" panose="02040503050406030204" pitchFamily="18" charset="0"/>
              </a:rPr>
              <a:t>d’une</a:t>
            </a:r>
            <a:r>
              <a:rPr lang="en-US" sz="5600" dirty="0">
                <a:latin typeface="Cambria" panose="02040503050406030204" pitchFamily="18" charset="0"/>
                <a:ea typeface="Cambria" panose="02040503050406030204" pitchFamily="18" charset="0"/>
              </a:rPr>
              <a:t> équipe de </a:t>
            </a:r>
            <a:r>
              <a:rPr lang="en-US" sz="5600" dirty="0" err="1">
                <a:latin typeface="Cambria" panose="02040503050406030204" pitchFamily="18" charset="0"/>
                <a:ea typeface="Cambria" panose="02040503050406030204" pitchFamily="18" charset="0"/>
              </a:rPr>
              <a:t>secouristes</a:t>
            </a:r>
            <a:r>
              <a:rPr lang="en-US" sz="5600" dirty="0">
                <a:latin typeface="Cambria" panose="02040503050406030204" pitchFamily="18" charset="0"/>
                <a:ea typeface="Cambria" panose="02040503050406030204" pitchFamily="18" charset="0"/>
              </a:rPr>
              <a:t>, </a:t>
            </a:r>
            <a:r>
              <a:rPr lang="en-US" sz="5600" dirty="0" err="1">
                <a:latin typeface="Cambria" panose="02040503050406030204" pitchFamily="18" charset="0"/>
                <a:ea typeface="Cambria" panose="02040503050406030204" pitchFamily="18" charset="0"/>
              </a:rPr>
              <a:t>assureront</a:t>
            </a:r>
            <a:r>
              <a:rPr lang="en-US" sz="5600" dirty="0">
                <a:latin typeface="Cambria" panose="02040503050406030204" pitchFamily="18" charset="0"/>
                <a:ea typeface="Cambria" panose="02040503050406030204" pitchFamily="18" charset="0"/>
              </a:rPr>
              <a:t> </a:t>
            </a:r>
            <a:r>
              <a:rPr lang="en-US" sz="5600" dirty="0" err="1">
                <a:latin typeface="Cambria" panose="02040503050406030204" pitchFamily="18" charset="0"/>
                <a:ea typeface="Cambria" panose="02040503050406030204" pitchFamily="18" charset="0"/>
              </a:rPr>
              <a:t>l’accompagnement</a:t>
            </a:r>
            <a:r>
              <a:rPr lang="en-US" sz="5600" dirty="0">
                <a:latin typeface="Cambria" panose="02040503050406030204" pitchFamily="18" charset="0"/>
                <a:ea typeface="Cambria" panose="02040503050406030204" pitchFamily="18" charset="0"/>
              </a:rPr>
              <a:t> de </a:t>
            </a:r>
            <a:r>
              <a:rPr lang="en-US" sz="5600" dirty="0" err="1">
                <a:latin typeface="Cambria" panose="02040503050406030204" pitchFamily="18" charset="0"/>
                <a:ea typeface="Cambria" panose="02040503050406030204" pitchFamily="18" charset="0"/>
              </a:rPr>
              <a:t>l’épreuve</a:t>
            </a:r>
            <a:r>
              <a:rPr lang="en-US" sz="5600" dirty="0">
                <a:latin typeface="Cambria" panose="02040503050406030204" pitchFamily="18" charset="0"/>
                <a:ea typeface="Cambria" panose="02040503050406030204" pitchFamily="18" charset="0"/>
              </a:rPr>
              <a:t> </a:t>
            </a:r>
            <a:r>
              <a:rPr lang="en-US" sz="5600" dirty="0" err="1">
                <a:latin typeface="Cambria" panose="02040503050406030204" pitchFamily="18" charset="0"/>
                <a:ea typeface="Cambria" panose="02040503050406030204" pitchFamily="18" charset="0"/>
              </a:rPr>
              <a:t>en</a:t>
            </a:r>
            <a:r>
              <a:rPr lang="en-US" sz="5600" dirty="0">
                <a:latin typeface="Cambria" panose="02040503050406030204" pitchFamily="18" charset="0"/>
                <a:ea typeface="Cambria" panose="02040503050406030204" pitchFamily="18" charset="0"/>
              </a:rPr>
              <a:t> </a:t>
            </a:r>
            <a:r>
              <a:rPr lang="en-US" sz="5600" dirty="0" err="1">
                <a:latin typeface="Cambria" panose="02040503050406030204" pitchFamily="18" charset="0"/>
                <a:ea typeface="Cambria" panose="02040503050406030204" pitchFamily="18" charset="0"/>
              </a:rPr>
              <a:t>étant</a:t>
            </a:r>
            <a:r>
              <a:rPr lang="en-US" sz="5600" dirty="0">
                <a:latin typeface="Cambria" panose="02040503050406030204" pitchFamily="18" charset="0"/>
                <a:ea typeface="Cambria" panose="02040503050406030204" pitchFamily="18" charset="0"/>
              </a:rPr>
              <a:t> dans la </a:t>
            </a:r>
            <a:r>
              <a:rPr lang="en-US" sz="5600" dirty="0" err="1">
                <a:latin typeface="Cambria" panose="02040503050406030204" pitchFamily="18" charset="0"/>
                <a:ea typeface="Cambria" panose="02040503050406030204" pitchFamily="18" charset="0"/>
              </a:rPr>
              <a:t>capacité</a:t>
            </a:r>
            <a:r>
              <a:rPr lang="en-US" sz="5600" dirty="0">
                <a:latin typeface="Cambria" panose="02040503050406030204" pitchFamily="18" charset="0"/>
                <a:ea typeface="Cambria" panose="02040503050406030204" pitchFamily="18" charset="0"/>
              </a:rPr>
              <a:t> </a:t>
            </a:r>
            <a:r>
              <a:rPr lang="en-US" sz="5600" dirty="0" err="1">
                <a:latin typeface="Cambria" panose="02040503050406030204" pitchFamily="18" charset="0"/>
                <a:ea typeface="Cambria" panose="02040503050406030204" pitchFamily="18" charset="0"/>
              </a:rPr>
              <a:t>d’intervenir</a:t>
            </a:r>
            <a:r>
              <a:rPr lang="en-US" sz="5600" dirty="0">
                <a:latin typeface="Cambria" panose="02040503050406030204" pitchFamily="18" charset="0"/>
                <a:ea typeface="Cambria" panose="02040503050406030204" pitchFamily="18" charset="0"/>
              </a:rPr>
              <a:t> </a:t>
            </a:r>
            <a:r>
              <a:rPr lang="en-US" sz="5600" dirty="0" err="1">
                <a:latin typeface="Cambria" panose="02040503050406030204" pitchFamily="18" charset="0"/>
                <a:ea typeface="Cambria" panose="02040503050406030204" pitchFamily="18" charset="0"/>
              </a:rPr>
              <a:t>directement</a:t>
            </a:r>
            <a:r>
              <a:rPr lang="en-US" sz="5600" dirty="0">
                <a:latin typeface="Cambria" panose="02040503050406030204" pitchFamily="18" charset="0"/>
                <a:ea typeface="Cambria" panose="02040503050406030204" pitchFamily="18" charset="0"/>
              </a:rPr>
              <a:t> </a:t>
            </a:r>
            <a:r>
              <a:rPr lang="en-US" sz="5600" dirty="0" err="1">
                <a:latin typeface="Cambria" panose="02040503050406030204" pitchFamily="18" charset="0"/>
                <a:ea typeface="Cambria" panose="02040503050406030204" pitchFamily="18" charset="0"/>
              </a:rPr>
              <a:t>ou</a:t>
            </a:r>
            <a:r>
              <a:rPr lang="en-US" sz="5600" dirty="0">
                <a:latin typeface="Cambria" panose="02040503050406030204" pitchFamily="18" charset="0"/>
                <a:ea typeface="Cambria" panose="02040503050406030204" pitchFamily="18" charset="0"/>
              </a:rPr>
              <a:t> </a:t>
            </a:r>
            <a:r>
              <a:rPr lang="en-US" sz="5600" dirty="0" err="1">
                <a:latin typeface="Cambria" panose="02040503050406030204" pitchFamily="18" charset="0"/>
                <a:ea typeface="Cambria" panose="02040503050406030204" pitchFamily="18" charset="0"/>
              </a:rPr>
              <a:t>d’évacuer</a:t>
            </a:r>
            <a:r>
              <a:rPr lang="en-US" sz="5600" dirty="0">
                <a:latin typeface="Cambria" panose="02040503050406030204" pitchFamily="18" charset="0"/>
                <a:ea typeface="Cambria" panose="02040503050406030204" pitchFamily="18" charset="0"/>
              </a:rPr>
              <a:t> les </a:t>
            </a:r>
            <a:r>
              <a:rPr lang="en-US" sz="5600" dirty="0" err="1">
                <a:latin typeface="Cambria" panose="02040503050406030204" pitchFamily="18" charset="0"/>
                <a:ea typeface="Cambria" panose="02040503050406030204" pitchFamily="18" charset="0"/>
              </a:rPr>
              <a:t>éventuels</a:t>
            </a:r>
            <a:r>
              <a:rPr lang="en-US" sz="5600" dirty="0">
                <a:latin typeface="Cambria" panose="02040503050406030204" pitchFamily="18" charset="0"/>
                <a:ea typeface="Cambria" panose="02040503050406030204" pitchFamily="18" charset="0"/>
              </a:rPr>
              <a:t> </a:t>
            </a:r>
            <a:r>
              <a:rPr lang="en-US" sz="5600" dirty="0" err="1">
                <a:latin typeface="Cambria" panose="02040503050406030204" pitchFamily="18" charset="0"/>
                <a:ea typeface="Cambria" panose="02040503050406030204" pitchFamily="18" charset="0"/>
              </a:rPr>
              <a:t>concurrents</a:t>
            </a:r>
            <a:r>
              <a:rPr lang="en-US" sz="5600" dirty="0">
                <a:latin typeface="Cambria" panose="02040503050406030204" pitchFamily="18" charset="0"/>
                <a:ea typeface="Cambria" panose="02040503050406030204" pitchFamily="18" charset="0"/>
              </a:rPr>
              <a:t> </a:t>
            </a:r>
            <a:r>
              <a:rPr lang="en-US" sz="5600" dirty="0" err="1">
                <a:latin typeface="Cambria" panose="02040503050406030204" pitchFamily="18" charset="0"/>
                <a:ea typeface="Cambria" panose="02040503050406030204" pitchFamily="18" charset="0"/>
              </a:rPr>
              <a:t>blessés</a:t>
            </a:r>
            <a:r>
              <a:rPr lang="en-US" sz="5600" dirty="0">
                <a:latin typeface="Cambria" panose="02040503050406030204" pitchFamily="18" charset="0"/>
                <a:ea typeface="Cambria" panose="02040503050406030204" pitchFamily="18" charset="0"/>
              </a:rPr>
              <a:t> </a:t>
            </a:r>
            <a:r>
              <a:rPr lang="en-US" sz="5600" dirty="0" err="1">
                <a:latin typeface="Cambria" panose="02040503050406030204" pitchFamily="18" charset="0"/>
                <a:ea typeface="Cambria" panose="02040503050406030204" pitchFamily="18" charset="0"/>
              </a:rPr>
              <a:t>vers</a:t>
            </a:r>
            <a:r>
              <a:rPr lang="en-US" sz="5600" dirty="0">
                <a:latin typeface="Cambria" panose="02040503050406030204" pitchFamily="18" charset="0"/>
                <a:ea typeface="Cambria" panose="02040503050406030204" pitchFamily="18" charset="0"/>
              </a:rPr>
              <a:t> les </a:t>
            </a:r>
            <a:r>
              <a:rPr lang="en-US" sz="5600" dirty="0" err="1">
                <a:latin typeface="Cambria" panose="02040503050406030204" pitchFamily="18" charset="0"/>
                <a:ea typeface="Cambria" panose="02040503050406030204" pitchFamily="18" charset="0"/>
              </a:rPr>
              <a:t>hôpitaux</a:t>
            </a:r>
            <a:r>
              <a:rPr lang="en-US" sz="5600" dirty="0">
                <a:latin typeface="Cambria" panose="02040503050406030204" pitchFamily="18" charset="0"/>
                <a:ea typeface="Cambria" panose="02040503050406030204" pitchFamily="18" charset="0"/>
              </a:rPr>
              <a:t> les plus </a:t>
            </a:r>
            <a:r>
              <a:rPr lang="en-US" sz="5600" dirty="0" err="1">
                <a:latin typeface="Cambria" panose="02040503050406030204" pitchFamily="18" charset="0"/>
                <a:ea typeface="Cambria" panose="02040503050406030204" pitchFamily="18" charset="0"/>
              </a:rPr>
              <a:t>proches</a:t>
            </a:r>
            <a:r>
              <a:rPr lang="en-US" sz="5600" dirty="0">
                <a:latin typeface="Cambria" panose="02040503050406030204" pitchFamily="18" charset="0"/>
                <a:ea typeface="Cambria" panose="02040503050406030204" pitchFamily="18" charset="0"/>
              </a:rPr>
              <a:t>, </a:t>
            </a:r>
            <a:r>
              <a:rPr lang="en-US" sz="5600" dirty="0" err="1">
                <a:latin typeface="Cambria" panose="02040503050406030204" pitchFamily="18" charset="0"/>
                <a:ea typeface="Cambria" panose="02040503050406030204" pitchFamily="18" charset="0"/>
              </a:rPr>
              <a:t>si</a:t>
            </a:r>
            <a:r>
              <a:rPr lang="en-US" sz="5600" dirty="0">
                <a:latin typeface="Cambria" panose="02040503050406030204" pitchFamily="18" charset="0"/>
                <a:ea typeface="Cambria" panose="02040503050406030204" pitchFamily="18" charset="0"/>
              </a:rPr>
              <a:t> </a:t>
            </a:r>
            <a:r>
              <a:rPr lang="en-US" sz="5600" dirty="0" err="1">
                <a:latin typeface="Cambria" panose="02040503050406030204" pitchFamily="18" charset="0"/>
                <a:ea typeface="Cambria" panose="02040503050406030204" pitchFamily="18" charset="0"/>
              </a:rPr>
              <a:t>nécessaire</a:t>
            </a:r>
            <a:r>
              <a:rPr lang="en-US" sz="5600" dirty="0">
                <a:latin typeface="Cambria" panose="02040503050406030204" pitchFamily="18" charset="0"/>
                <a:ea typeface="Cambria" panose="02040503050406030204" pitchFamily="18" charset="0"/>
              </a:rPr>
              <a:t> et après </a:t>
            </a:r>
            <a:r>
              <a:rPr lang="en-US" sz="5600" dirty="0" err="1">
                <a:latin typeface="Cambria" panose="02040503050406030204" pitchFamily="18" charset="0"/>
                <a:ea typeface="Cambria" panose="02040503050406030204" pitchFamily="18" charset="0"/>
              </a:rPr>
              <a:t>avis</a:t>
            </a:r>
            <a:r>
              <a:rPr lang="en-US" sz="5600" dirty="0">
                <a:latin typeface="Cambria" panose="02040503050406030204" pitchFamily="18" charset="0"/>
                <a:ea typeface="Cambria" panose="02040503050406030204" pitchFamily="18" charset="0"/>
              </a:rPr>
              <a:t> du </a:t>
            </a:r>
            <a:r>
              <a:rPr lang="en-US" sz="5600" dirty="0" err="1">
                <a:latin typeface="Cambria" panose="02040503050406030204" pitchFamily="18" charset="0"/>
                <a:ea typeface="Cambria" panose="02040503050406030204" pitchFamily="18" charset="0"/>
              </a:rPr>
              <a:t>médecin</a:t>
            </a:r>
            <a:r>
              <a:rPr lang="en-US" sz="5600" dirty="0">
                <a:latin typeface="Cambria" panose="02040503050406030204" pitchFamily="18" charset="0"/>
                <a:ea typeface="Cambria" panose="02040503050406030204" pitchFamily="18" charset="0"/>
              </a:rPr>
              <a:t> </a:t>
            </a:r>
            <a:r>
              <a:rPr lang="en-US" sz="5600" dirty="0" err="1">
                <a:latin typeface="Cambria" panose="02040503050406030204" pitchFamily="18" charset="0"/>
                <a:ea typeface="Cambria" panose="02040503050406030204" pitchFamily="18" charset="0"/>
              </a:rPr>
              <a:t>coordonnateur</a:t>
            </a:r>
            <a:r>
              <a:rPr lang="en-US" sz="5600" dirty="0">
                <a:latin typeface="Cambria" panose="02040503050406030204" pitchFamily="18" charset="0"/>
                <a:ea typeface="Cambria" panose="02040503050406030204" pitchFamily="18" charset="0"/>
              </a:rPr>
              <a:t>.</a:t>
            </a:r>
          </a:p>
          <a:p>
            <a:pPr indent="-228600" algn="just">
              <a:buFont typeface="Arial" panose="020B0604020202020204" pitchFamily="34" charset="0"/>
              <a:buChar char="•"/>
            </a:pPr>
            <a:r>
              <a:rPr lang="en-US" sz="5600" dirty="0">
                <a:effectLst/>
                <a:latin typeface="Cambria" panose="02040503050406030204" pitchFamily="18" charset="0"/>
                <a:ea typeface="Cambria" panose="02040503050406030204" pitchFamily="18" charset="0"/>
              </a:rPr>
              <a:t>Les </a:t>
            </a:r>
            <a:r>
              <a:rPr lang="en-US" sz="5600" dirty="0" err="1">
                <a:effectLst/>
                <a:latin typeface="Cambria" panose="02040503050406030204" pitchFamily="18" charset="0"/>
                <a:ea typeface="Cambria" panose="02040503050406030204" pitchFamily="18" charset="0"/>
              </a:rPr>
              <a:t>soins</a:t>
            </a:r>
            <a:r>
              <a:rPr lang="en-US" sz="5600" dirty="0">
                <a:effectLst/>
                <a:latin typeface="Cambria" panose="02040503050406030204" pitchFamily="18" charset="0"/>
                <a:ea typeface="Cambria" panose="02040503050406030204" pitchFamily="18" charset="0"/>
              </a:rPr>
              <a:t> </a:t>
            </a:r>
            <a:r>
              <a:rPr lang="en-US" sz="5600" dirty="0" err="1">
                <a:effectLst/>
                <a:latin typeface="Cambria" panose="02040503050406030204" pitchFamily="18" charset="0"/>
                <a:ea typeface="Cambria" panose="02040503050406030204" pitchFamily="18" charset="0"/>
              </a:rPr>
              <a:t>médicaux</a:t>
            </a:r>
            <a:r>
              <a:rPr lang="en-US" sz="5600" dirty="0">
                <a:effectLst/>
                <a:latin typeface="Cambria" panose="02040503050406030204" pitchFamily="18" charset="0"/>
                <a:ea typeface="Cambria" panose="02040503050406030204" pitchFamily="18" charset="0"/>
              </a:rPr>
              <a:t> </a:t>
            </a:r>
            <a:r>
              <a:rPr lang="en-US" sz="5600" dirty="0" err="1">
                <a:effectLst/>
                <a:latin typeface="Cambria" panose="02040503050406030204" pitchFamily="18" charset="0"/>
                <a:ea typeface="Cambria" panose="02040503050406030204" pitchFamily="18" charset="0"/>
              </a:rPr>
              <a:t>en</a:t>
            </a:r>
            <a:r>
              <a:rPr lang="en-US" sz="5600" dirty="0">
                <a:effectLst/>
                <a:latin typeface="Cambria" panose="02040503050406030204" pitchFamily="18" charset="0"/>
                <a:ea typeface="Cambria" panose="02040503050406030204" pitchFamily="18" charset="0"/>
              </a:rPr>
              <a:t> course </a:t>
            </a:r>
            <a:r>
              <a:rPr lang="en-US" sz="5600" dirty="0" err="1">
                <a:effectLst/>
                <a:latin typeface="Cambria" panose="02040503050406030204" pitchFamily="18" charset="0"/>
                <a:ea typeface="Cambria" panose="02040503050406030204" pitchFamily="18" charset="0"/>
              </a:rPr>
              <a:t>seront</a:t>
            </a:r>
            <a:r>
              <a:rPr lang="en-US" sz="5600" dirty="0">
                <a:effectLst/>
                <a:latin typeface="Cambria" panose="02040503050406030204" pitchFamily="18" charset="0"/>
                <a:ea typeface="Cambria" panose="02040503050406030204" pitchFamily="18" charset="0"/>
              </a:rPr>
              <a:t> </a:t>
            </a:r>
            <a:r>
              <a:rPr lang="en-US" sz="5600" dirty="0" err="1">
                <a:effectLst/>
                <a:latin typeface="Cambria" panose="02040503050406030204" pitchFamily="18" charset="0"/>
                <a:ea typeface="Cambria" panose="02040503050406030204" pitchFamily="18" charset="0"/>
              </a:rPr>
              <a:t>assurés</a:t>
            </a:r>
            <a:r>
              <a:rPr lang="en-US" sz="5600" dirty="0">
                <a:effectLst/>
                <a:latin typeface="Cambria" panose="02040503050406030204" pitchFamily="18" charset="0"/>
                <a:ea typeface="Cambria" panose="02040503050406030204" pitchFamily="18" charset="0"/>
              </a:rPr>
              <a:t> par le service </a:t>
            </a:r>
            <a:r>
              <a:rPr lang="en-US" sz="5600" dirty="0" err="1">
                <a:effectLst/>
                <a:latin typeface="Cambria" panose="02040503050406030204" pitchFamily="18" charset="0"/>
                <a:ea typeface="Cambria" panose="02040503050406030204" pitchFamily="18" charset="0"/>
              </a:rPr>
              <a:t>médical</a:t>
            </a:r>
            <a:r>
              <a:rPr lang="en-US" sz="5600" dirty="0">
                <a:effectLst/>
                <a:latin typeface="Cambria" panose="02040503050406030204" pitchFamily="18" charset="0"/>
                <a:ea typeface="Cambria" panose="02040503050406030204" pitchFamily="18" charset="0"/>
              </a:rPr>
              <a:t> mis </a:t>
            </a:r>
            <a:r>
              <a:rPr lang="en-US" sz="5600" dirty="0" err="1">
                <a:effectLst/>
                <a:latin typeface="Cambria" panose="02040503050406030204" pitchFamily="18" charset="0"/>
                <a:ea typeface="Cambria" panose="02040503050406030204" pitchFamily="18" charset="0"/>
              </a:rPr>
              <a:t>en</a:t>
            </a:r>
            <a:r>
              <a:rPr lang="en-US" sz="5600" dirty="0">
                <a:effectLst/>
                <a:latin typeface="Cambria" panose="02040503050406030204" pitchFamily="18" charset="0"/>
                <a:ea typeface="Cambria" panose="02040503050406030204" pitchFamily="18" charset="0"/>
              </a:rPr>
              <a:t> place par </a:t>
            </a:r>
            <a:r>
              <a:rPr lang="en-US" sz="5600" dirty="0" err="1">
                <a:effectLst/>
                <a:latin typeface="Cambria" panose="02040503050406030204" pitchFamily="18" charset="0"/>
                <a:ea typeface="Cambria" panose="02040503050406030204" pitchFamily="18" charset="0"/>
              </a:rPr>
              <a:t>l’organisation</a:t>
            </a:r>
            <a:r>
              <a:rPr lang="en-US" sz="5600" dirty="0">
                <a:effectLst/>
                <a:latin typeface="Cambria" panose="02040503050406030204" pitchFamily="18" charset="0"/>
                <a:ea typeface="Cambria" panose="02040503050406030204" pitchFamily="18" charset="0"/>
              </a:rPr>
              <a:t> et </a:t>
            </a:r>
            <a:r>
              <a:rPr lang="en-US" sz="5600" dirty="0" err="1">
                <a:effectLst/>
                <a:latin typeface="Cambria" panose="02040503050406030204" pitchFamily="18" charset="0"/>
                <a:ea typeface="Cambria" panose="02040503050406030204" pitchFamily="18" charset="0"/>
              </a:rPr>
              <a:t>cela</a:t>
            </a:r>
            <a:r>
              <a:rPr lang="en-US" sz="5600" dirty="0">
                <a:effectLst/>
                <a:latin typeface="Cambria" panose="02040503050406030204" pitchFamily="18" charset="0"/>
                <a:ea typeface="Cambria" panose="02040503050406030204" pitchFamily="18" charset="0"/>
              </a:rPr>
              <a:t> à </a:t>
            </a:r>
            <a:r>
              <a:rPr lang="en-US" sz="5600" dirty="0" err="1">
                <a:effectLst/>
                <a:latin typeface="Cambria" panose="02040503050406030204" pitchFamily="18" charset="0"/>
                <a:ea typeface="Cambria" panose="02040503050406030204" pitchFamily="18" charset="0"/>
              </a:rPr>
              <a:t>partir</a:t>
            </a:r>
            <a:r>
              <a:rPr lang="en-US" sz="5600" dirty="0">
                <a:effectLst/>
                <a:latin typeface="Cambria" panose="02040503050406030204" pitchFamily="18" charset="0"/>
                <a:ea typeface="Cambria" panose="02040503050406030204" pitchFamily="18" charset="0"/>
              </a:rPr>
              <a:t> du moment </a:t>
            </a:r>
            <a:r>
              <a:rPr lang="en-US" sz="5600" dirty="0" err="1">
                <a:effectLst/>
                <a:latin typeface="Cambria" panose="02040503050406030204" pitchFamily="18" charset="0"/>
                <a:ea typeface="Cambria" panose="02040503050406030204" pitchFamily="18" charset="0"/>
              </a:rPr>
              <a:t>où</a:t>
            </a:r>
            <a:r>
              <a:rPr lang="en-US" sz="5600" dirty="0">
                <a:effectLst/>
                <a:latin typeface="Cambria" panose="02040503050406030204" pitchFamily="18" charset="0"/>
                <a:ea typeface="Cambria" panose="02040503050406030204" pitchFamily="18" charset="0"/>
              </a:rPr>
              <a:t> les coureurs </a:t>
            </a:r>
            <a:r>
              <a:rPr lang="en-US" sz="5600" dirty="0" err="1">
                <a:effectLst/>
                <a:latin typeface="Cambria" panose="02040503050406030204" pitchFamily="18" charset="0"/>
                <a:ea typeface="Cambria" panose="02040503050406030204" pitchFamily="18" charset="0"/>
              </a:rPr>
              <a:t>pénètrent</a:t>
            </a:r>
            <a:r>
              <a:rPr lang="en-US" sz="5600" dirty="0">
                <a:effectLst/>
                <a:latin typeface="Cambria" panose="02040503050406030204" pitchFamily="18" charset="0"/>
                <a:ea typeface="Cambria" panose="02040503050406030204" pitchFamily="18" charset="0"/>
              </a:rPr>
              <a:t> dans </a:t>
            </a:r>
            <a:r>
              <a:rPr lang="en-US" sz="5600" dirty="0" err="1">
                <a:effectLst/>
                <a:latin typeface="Cambria" panose="02040503050406030204" pitchFamily="18" charset="0"/>
                <a:ea typeface="Cambria" panose="02040503050406030204" pitchFamily="18" charset="0"/>
              </a:rPr>
              <a:t>l’enceinte</a:t>
            </a:r>
            <a:r>
              <a:rPr lang="en-US" sz="5600" dirty="0">
                <a:effectLst/>
                <a:latin typeface="Cambria" panose="02040503050406030204" pitchFamily="18" charset="0"/>
                <a:ea typeface="Cambria" panose="02040503050406030204" pitchFamily="18" charset="0"/>
              </a:rPr>
              <a:t> du </a:t>
            </a:r>
            <a:r>
              <a:rPr lang="en-US" sz="5600" dirty="0" err="1">
                <a:effectLst/>
                <a:latin typeface="Cambria" panose="02040503050406030204" pitchFamily="18" charset="0"/>
                <a:ea typeface="Cambria" panose="02040503050406030204" pitchFamily="18" charset="0"/>
              </a:rPr>
              <a:t>contrôle</a:t>
            </a:r>
            <a:r>
              <a:rPr lang="en-US" sz="5600" dirty="0">
                <a:effectLst/>
                <a:latin typeface="Cambria" panose="02040503050406030204" pitchFamily="18" charset="0"/>
                <a:ea typeface="Cambria" panose="02040503050406030204" pitchFamily="18" charset="0"/>
              </a:rPr>
              <a:t> de </a:t>
            </a:r>
            <a:r>
              <a:rPr lang="en-US" sz="5600" dirty="0" err="1">
                <a:effectLst/>
                <a:latin typeface="Cambria" panose="02040503050406030204" pitchFamily="18" charset="0"/>
                <a:ea typeface="Cambria" panose="02040503050406030204" pitchFamily="18" charset="0"/>
              </a:rPr>
              <a:t>départ</a:t>
            </a:r>
            <a:r>
              <a:rPr lang="en-US" sz="5600" dirty="0">
                <a:effectLst/>
                <a:latin typeface="Cambria" panose="02040503050406030204" pitchFamily="18" charset="0"/>
                <a:ea typeface="Cambria" panose="02040503050406030204" pitchFamily="18" charset="0"/>
              </a:rPr>
              <a:t> </a:t>
            </a:r>
            <a:r>
              <a:rPr lang="en-US" sz="5600" dirty="0" err="1">
                <a:effectLst/>
                <a:latin typeface="Cambria" panose="02040503050406030204" pitchFamily="18" charset="0"/>
                <a:ea typeface="Cambria" panose="02040503050406030204" pitchFamily="18" charset="0"/>
              </a:rPr>
              <a:t>jusqu’au</a:t>
            </a:r>
            <a:r>
              <a:rPr lang="en-US" sz="5600" dirty="0">
                <a:effectLst/>
                <a:latin typeface="Cambria" panose="02040503050406030204" pitchFamily="18" charset="0"/>
                <a:ea typeface="Cambria" panose="02040503050406030204" pitchFamily="18" charset="0"/>
              </a:rPr>
              <a:t> moment </a:t>
            </a:r>
            <a:r>
              <a:rPr lang="en-US" sz="5600" dirty="0" err="1">
                <a:effectLst/>
                <a:latin typeface="Cambria" panose="02040503050406030204" pitchFamily="18" charset="0"/>
                <a:ea typeface="Cambria" panose="02040503050406030204" pitchFamily="18" charset="0"/>
              </a:rPr>
              <a:t>où</a:t>
            </a:r>
            <a:r>
              <a:rPr lang="en-US" sz="5600" dirty="0">
                <a:effectLst/>
                <a:latin typeface="Cambria" panose="02040503050406030204" pitchFamily="18" charset="0"/>
                <a:ea typeface="Cambria" panose="02040503050406030204" pitchFamily="18" charset="0"/>
              </a:rPr>
              <a:t> </a:t>
            </a:r>
            <a:r>
              <a:rPr lang="en-US" sz="5600" dirty="0" err="1">
                <a:effectLst/>
                <a:latin typeface="Cambria" panose="02040503050406030204" pitchFamily="18" charset="0"/>
                <a:ea typeface="Cambria" panose="02040503050406030204" pitchFamily="18" charset="0"/>
              </a:rPr>
              <a:t>ils</a:t>
            </a:r>
            <a:r>
              <a:rPr lang="en-US" sz="5600" dirty="0">
                <a:effectLst/>
                <a:latin typeface="Cambria" panose="02040503050406030204" pitchFamily="18" charset="0"/>
                <a:ea typeface="Cambria" panose="02040503050406030204" pitchFamily="18" charset="0"/>
              </a:rPr>
              <a:t> </a:t>
            </a:r>
            <a:r>
              <a:rPr lang="en-US" sz="5600" dirty="0" err="1">
                <a:effectLst/>
                <a:latin typeface="Cambria" panose="02040503050406030204" pitchFamily="18" charset="0"/>
                <a:ea typeface="Cambria" panose="02040503050406030204" pitchFamily="18" charset="0"/>
              </a:rPr>
              <a:t>quittent</a:t>
            </a:r>
            <a:r>
              <a:rPr lang="en-US" sz="5600" dirty="0">
                <a:effectLst/>
                <a:latin typeface="Cambria" panose="02040503050406030204" pitchFamily="18" charset="0"/>
                <a:ea typeface="Cambria" panose="02040503050406030204" pitchFamily="18" charset="0"/>
              </a:rPr>
              <a:t> </a:t>
            </a:r>
            <a:r>
              <a:rPr lang="en-US" sz="5600" dirty="0" err="1">
                <a:effectLst/>
                <a:latin typeface="Cambria" panose="02040503050406030204" pitchFamily="18" charset="0"/>
                <a:ea typeface="Cambria" panose="02040503050406030204" pitchFamily="18" charset="0"/>
              </a:rPr>
              <a:t>celle</a:t>
            </a:r>
            <a:r>
              <a:rPr lang="en-US" sz="5600" dirty="0">
                <a:effectLst/>
                <a:latin typeface="Cambria" panose="02040503050406030204" pitchFamily="18" charset="0"/>
                <a:ea typeface="Cambria" panose="02040503050406030204" pitchFamily="18" charset="0"/>
              </a:rPr>
              <a:t> </a:t>
            </a:r>
            <a:r>
              <a:rPr lang="en-US" sz="5600" dirty="0" err="1">
                <a:effectLst/>
                <a:latin typeface="Cambria" panose="02040503050406030204" pitchFamily="18" charset="0"/>
                <a:ea typeface="Cambria" panose="02040503050406030204" pitchFamily="18" charset="0"/>
              </a:rPr>
              <a:t>d’arrivée</a:t>
            </a:r>
            <a:r>
              <a:rPr lang="en-US" sz="5600" dirty="0">
                <a:effectLst/>
                <a:latin typeface="Cambria" panose="02040503050406030204" pitchFamily="18" charset="0"/>
                <a:ea typeface="Cambria" panose="02040503050406030204" pitchFamily="18" charset="0"/>
              </a:rPr>
              <a:t>.</a:t>
            </a:r>
          </a:p>
          <a:p>
            <a:pPr algn="l"/>
            <a:r>
              <a:rPr lang="en-US" sz="5600" b="1" dirty="0">
                <a:latin typeface="Cambria" panose="02040503050406030204" pitchFamily="18" charset="0"/>
                <a:ea typeface="Cambria" panose="02040503050406030204" pitchFamily="18" charset="0"/>
              </a:rPr>
              <a:t/>
            </a:r>
            <a:br>
              <a:rPr lang="en-US" sz="5600" b="1" dirty="0">
                <a:latin typeface="Cambria" panose="02040503050406030204" pitchFamily="18" charset="0"/>
                <a:ea typeface="Cambria" panose="02040503050406030204" pitchFamily="18" charset="0"/>
              </a:rPr>
            </a:br>
            <a:r>
              <a:rPr lang="en-US" sz="5600" b="1" dirty="0">
                <a:latin typeface="Cambria" panose="02040503050406030204" pitchFamily="18" charset="0"/>
                <a:ea typeface="Cambria" panose="02040503050406030204" pitchFamily="18" charset="0"/>
              </a:rPr>
              <a:t>URGENCES</a:t>
            </a:r>
          </a:p>
          <a:p>
            <a:pPr indent="-228600" algn="l">
              <a:buFont typeface="Arial" panose="020B0604020202020204" pitchFamily="34" charset="0"/>
              <a:buChar char="•"/>
            </a:pPr>
            <a:r>
              <a:rPr lang="en-US" sz="5600" dirty="0">
                <a:latin typeface="Cambria" panose="02040503050406030204" pitchFamily="18" charset="0"/>
                <a:ea typeface="Cambria" panose="02040503050406030204" pitchFamily="18" charset="0"/>
              </a:rPr>
              <a:t>CHU de SAINT-ETIENNE : 04 77 82 80 00</a:t>
            </a:r>
          </a:p>
          <a:p>
            <a:pPr indent="-228600" algn="l">
              <a:buFont typeface="Arial" panose="020B0604020202020204" pitchFamily="34" charset="0"/>
              <a:buChar char="•"/>
            </a:pPr>
            <a:r>
              <a:rPr lang="en-US" sz="5600" dirty="0" err="1">
                <a:latin typeface="Cambria" panose="02040503050406030204" pitchFamily="18" charset="0"/>
                <a:ea typeface="Cambria" panose="02040503050406030204" pitchFamily="18" charset="0"/>
              </a:rPr>
              <a:t>Hôpital</a:t>
            </a:r>
            <a:r>
              <a:rPr lang="en-US" sz="5600" dirty="0">
                <a:latin typeface="Cambria" panose="02040503050406030204" pitchFamily="18" charset="0"/>
                <a:ea typeface="Cambria" panose="02040503050406030204" pitchFamily="18" charset="0"/>
              </a:rPr>
              <a:t> de SAINT-CHAMOND : 04 77 31 19 19</a:t>
            </a:r>
          </a:p>
          <a:p>
            <a:pPr indent="-228600" algn="l">
              <a:buFont typeface="Arial" panose="020B0604020202020204" pitchFamily="34" charset="0"/>
              <a:buChar char="•"/>
            </a:pPr>
            <a:endParaRPr lang="en-US" sz="1000" dirty="0"/>
          </a:p>
          <a:p>
            <a:pPr indent="-228600" algn="l">
              <a:buFont typeface="Arial" panose="020B0604020202020204" pitchFamily="34" charset="0"/>
              <a:buChar char="•"/>
            </a:pPr>
            <a:endParaRPr lang="en-US" sz="1000" dirty="0"/>
          </a:p>
        </p:txBody>
      </p:sp>
      <p:pic>
        <p:nvPicPr>
          <p:cNvPr id="6" name="Image 5">
            <a:extLst>
              <a:ext uri="{FF2B5EF4-FFF2-40B4-BE49-F238E27FC236}">
                <a16:creationId xmlns:a16="http://schemas.microsoft.com/office/drawing/2014/main" xmlns="" id="{70FD73C4-4765-2792-AA95-528569E63A6C}"/>
              </a:ext>
            </a:extLst>
          </p:cNvPr>
          <p:cNvPicPr>
            <a:picLocks noChangeAspect="1"/>
          </p:cNvPicPr>
          <p:nvPr/>
        </p:nvPicPr>
        <p:blipFill>
          <a:blip r:embed="rId2" cstate="print">
            <a:extLst>
              <a:ext uri="{28A0092B-C50C-407E-A947-70E740481C1C}">
                <a14:useLocalDpi xmlns:a14="http://schemas.microsoft.com/office/drawing/2010/main" xmlns="" val="0"/>
              </a:ext>
            </a:extLst>
          </a:blip>
          <a:srcRect l="7794" t="16389" r="-7794" b="-1698"/>
          <a:stretch>
            <a:fillRect/>
          </a:stretch>
        </p:blipFill>
        <p:spPr>
          <a:xfrm>
            <a:off x="7863840" y="826724"/>
            <a:ext cx="4223479" cy="2401108"/>
          </a:xfrm>
          <a:prstGeom prst="rect">
            <a:avLst/>
          </a:prstGeom>
        </p:spPr>
      </p:pic>
      <p:pic>
        <p:nvPicPr>
          <p:cNvPr id="7" name="Image 6" descr="Une image contenant Police, Graphique, logo, symbole&#10;&#10;Le contenu généré par l’IA peut être incorrect.">
            <a:extLst>
              <a:ext uri="{FF2B5EF4-FFF2-40B4-BE49-F238E27FC236}">
                <a16:creationId xmlns:a16="http://schemas.microsoft.com/office/drawing/2014/main" xmlns="" id="{A5DBBE8B-2884-9C69-FE63-0C827D1845D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744345" y="6084423"/>
            <a:ext cx="2268000" cy="411978"/>
          </a:xfrm>
          <a:prstGeom prst="rect">
            <a:avLst/>
          </a:prstGeom>
        </p:spPr>
      </p:pic>
      <p:pic>
        <p:nvPicPr>
          <p:cNvPr id="9" name="Image 8" descr="Une image contenant Graphique, Police, graphisme, texte&#10;&#10;Le contenu généré par l’IA peut être incorrect.">
            <a:extLst>
              <a:ext uri="{FF2B5EF4-FFF2-40B4-BE49-F238E27FC236}">
                <a16:creationId xmlns:a16="http://schemas.microsoft.com/office/drawing/2014/main" xmlns="" id="{1CB15A7C-172F-5597-F5C0-28439009654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570807" y="105978"/>
            <a:ext cx="2504563" cy="553614"/>
          </a:xfrm>
          <a:prstGeom prst="rect">
            <a:avLst/>
          </a:prstGeom>
        </p:spPr>
      </p:pic>
      <p:sp>
        <p:nvSpPr>
          <p:cNvPr id="10" name="Organigramme : Carte perforée 9">
            <a:extLst>
              <a:ext uri="{FF2B5EF4-FFF2-40B4-BE49-F238E27FC236}">
                <a16:creationId xmlns:a16="http://schemas.microsoft.com/office/drawing/2014/main" xmlns="" id="{5E43805D-24F0-1B96-C6FA-2BBA390B94C2}"/>
              </a:ext>
            </a:extLst>
          </p:cNvPr>
          <p:cNvSpPr/>
          <p:nvPr/>
        </p:nvSpPr>
        <p:spPr>
          <a:xfrm rot="10800000">
            <a:off x="3044" y="-2"/>
            <a:ext cx="9451133" cy="1024075"/>
          </a:xfrm>
          <a:prstGeom prst="flowChartPunchedCard">
            <a:avLst/>
          </a:prstGeom>
          <a:solidFill>
            <a:schemeClr val="bg1">
              <a:lumMod val="8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re 1">
            <a:extLst>
              <a:ext uri="{FF2B5EF4-FFF2-40B4-BE49-F238E27FC236}">
                <a16:creationId xmlns:a16="http://schemas.microsoft.com/office/drawing/2014/main" xmlns="" id="{F10C22AF-B1CA-B299-7076-151377D46330}"/>
              </a:ext>
            </a:extLst>
          </p:cNvPr>
          <p:cNvSpPr txBox="1">
            <a:spLocks/>
          </p:cNvSpPr>
          <p:nvPr/>
        </p:nvSpPr>
        <p:spPr>
          <a:xfrm>
            <a:off x="56483" y="52702"/>
            <a:ext cx="8884619" cy="8791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latin typeface="Cambria" panose="02040503050406030204" pitchFamily="18" charset="0"/>
                <a:ea typeface="Cambria" panose="02040503050406030204" pitchFamily="18" charset="0"/>
              </a:rPr>
              <a:t>Guide de la course</a:t>
            </a:r>
          </a:p>
          <a:p>
            <a:pPr algn="l"/>
            <a:r>
              <a:rPr lang="fr-FR" sz="2800" b="1" dirty="0">
                <a:latin typeface="Cambria" panose="02040503050406030204" pitchFamily="18" charset="0"/>
                <a:ea typeface="Cambria" panose="02040503050406030204" pitchFamily="18" charset="0"/>
              </a:rPr>
              <a:t>Grand Prix de Saint-Etienne Loire Activ Réseaux U19</a:t>
            </a:r>
          </a:p>
        </p:txBody>
      </p:sp>
      <p:sp>
        <p:nvSpPr>
          <p:cNvPr id="12" name="Organigramme : Carte perforée 11">
            <a:extLst>
              <a:ext uri="{FF2B5EF4-FFF2-40B4-BE49-F238E27FC236}">
                <a16:creationId xmlns:a16="http://schemas.microsoft.com/office/drawing/2014/main" xmlns="" id="{8F05E765-EAAD-A904-EF4D-BDCE08C39ED0}"/>
              </a:ext>
            </a:extLst>
          </p:cNvPr>
          <p:cNvSpPr/>
          <p:nvPr/>
        </p:nvSpPr>
        <p:spPr>
          <a:xfrm>
            <a:off x="7221071" y="5778374"/>
            <a:ext cx="4912613" cy="1024077"/>
          </a:xfrm>
          <a:prstGeom prst="flowChartPunchedCard">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descr="Une image contenant texte, Police, symbole, logo&#10;&#10;Le contenu généré par l’IA peut être incorrect.">
            <a:extLst>
              <a:ext uri="{FF2B5EF4-FFF2-40B4-BE49-F238E27FC236}">
                <a16:creationId xmlns:a16="http://schemas.microsoft.com/office/drawing/2014/main" xmlns="" id="{53BA1494-7169-2EA5-901B-1F480C61A947}"/>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946465" y="5907914"/>
            <a:ext cx="1454527" cy="894534"/>
          </a:xfrm>
          <a:prstGeom prst="rect">
            <a:avLst/>
          </a:prstGeom>
        </p:spPr>
      </p:pic>
      <p:sp>
        <p:nvSpPr>
          <p:cNvPr id="15" name="ZoneTexte 14">
            <a:extLst>
              <a:ext uri="{FF2B5EF4-FFF2-40B4-BE49-F238E27FC236}">
                <a16:creationId xmlns:a16="http://schemas.microsoft.com/office/drawing/2014/main" xmlns="" id="{BA73465C-A2AD-B677-BA7E-59AB9F56A4A8}"/>
              </a:ext>
            </a:extLst>
          </p:cNvPr>
          <p:cNvSpPr txBox="1"/>
          <p:nvPr/>
        </p:nvSpPr>
        <p:spPr>
          <a:xfrm>
            <a:off x="10360959" y="5590598"/>
            <a:ext cx="1856028" cy="246221"/>
          </a:xfrm>
          <a:prstGeom prst="rect">
            <a:avLst/>
          </a:prstGeom>
          <a:noFill/>
          <a:ln>
            <a:noFill/>
          </a:ln>
        </p:spPr>
        <p:txBody>
          <a:bodyPr wrap="square" rtlCol="0">
            <a:spAutoFit/>
          </a:bodyPr>
          <a:lstStyle/>
          <a:p>
            <a:pPr algn="r"/>
            <a:r>
              <a:rPr lang="fr-FR" sz="1000" i="1" dirty="0">
                <a:solidFill>
                  <a:schemeClr val="bg1">
                    <a:lumMod val="75000"/>
                  </a:schemeClr>
                </a:solidFill>
              </a:rPr>
              <a:t>Merci à tous nos partenaires !</a:t>
            </a:r>
          </a:p>
        </p:txBody>
      </p:sp>
    </p:spTree>
    <p:extLst>
      <p:ext uri="{BB962C8B-B14F-4D97-AF65-F5344CB8AC3E}">
        <p14:creationId xmlns:p14="http://schemas.microsoft.com/office/powerpoint/2010/main" xmlns="" val="3019089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4CA67C15-6D45-AFD4-D2FE-1C371C32C51C}"/>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817AE06F-5E8A-EE15-DF82-9782DBC6C3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ketch line">
            <a:extLst>
              <a:ext uri="{FF2B5EF4-FFF2-40B4-BE49-F238E27FC236}">
                <a16:creationId xmlns:a16="http://schemas.microsoft.com/office/drawing/2014/main" xmlns="" id="{BF88916C-75E3-311F-2B87-04A615DC5C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8952"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us-titre 2">
            <a:extLst>
              <a:ext uri="{FF2B5EF4-FFF2-40B4-BE49-F238E27FC236}">
                <a16:creationId xmlns:a16="http://schemas.microsoft.com/office/drawing/2014/main" xmlns="" id="{44EF3B0C-7F46-4F94-E48C-4605B28D7B07}"/>
              </a:ext>
            </a:extLst>
          </p:cNvPr>
          <p:cNvSpPr>
            <a:spLocks noGrp="1"/>
          </p:cNvSpPr>
          <p:nvPr>
            <p:ph type="subTitle" idx="1"/>
          </p:nvPr>
        </p:nvSpPr>
        <p:spPr>
          <a:xfrm>
            <a:off x="332232" y="2706624"/>
            <a:ext cx="7531608" cy="3052130"/>
          </a:xfrm>
        </p:spPr>
        <p:txBody>
          <a:bodyPr vert="horz" lIns="91440" tIns="45720" rIns="91440" bIns="45720" rtlCol="0">
            <a:normAutofit/>
          </a:bodyPr>
          <a:lstStyle/>
          <a:p>
            <a:pPr indent="-228600" algn="l">
              <a:buFont typeface="Arial" panose="020B0604020202020204" pitchFamily="34" charset="0"/>
              <a:buChar char="•"/>
            </a:pPr>
            <a:r>
              <a:rPr lang="en-US" sz="2600" b="1" dirty="0">
                <a:latin typeface="Cambria" panose="02040503050406030204" pitchFamily="18" charset="0"/>
                <a:ea typeface="Cambria" panose="02040503050406030204" pitchFamily="18" charset="0"/>
              </a:rPr>
              <a:t>5-parcours et </a:t>
            </a:r>
            <a:r>
              <a:rPr lang="en-US" sz="2600" b="1" dirty="0" err="1">
                <a:latin typeface="Cambria" panose="02040503050406030204" pitchFamily="18" charset="0"/>
                <a:ea typeface="Cambria" panose="02040503050406030204" pitchFamily="18" charset="0"/>
              </a:rPr>
              <a:t>sécurité</a:t>
            </a:r>
            <a:endParaRPr lang="en-US" sz="2600" b="1" dirty="0">
              <a:latin typeface="Cambria" panose="02040503050406030204" pitchFamily="18" charset="0"/>
              <a:ea typeface="Cambria" panose="02040503050406030204" pitchFamily="18" charset="0"/>
            </a:endParaRPr>
          </a:p>
          <a:p>
            <a:pPr algn="l"/>
            <a:endParaRPr lang="en-US" sz="2600" b="1" dirty="0">
              <a:latin typeface="Cambria" panose="02040503050406030204" pitchFamily="18" charset="0"/>
              <a:ea typeface="Cambria" panose="02040503050406030204" pitchFamily="18" charset="0"/>
            </a:endParaRPr>
          </a:p>
          <a:p>
            <a:pPr indent="-228600" algn="just">
              <a:buFont typeface="Arial" panose="020B0604020202020204" pitchFamily="34" charset="0"/>
              <a:buChar char="•"/>
            </a:pPr>
            <a:r>
              <a:rPr lang="en-US" sz="1400" b="1" dirty="0">
                <a:latin typeface="Cambria" panose="02040503050406030204" pitchFamily="18" charset="0"/>
                <a:ea typeface="Cambria" panose="02040503050406030204" pitchFamily="18" charset="0"/>
              </a:rPr>
              <a:t>19 </a:t>
            </a:r>
            <a:r>
              <a:rPr lang="en-US" sz="1400" b="1" dirty="0" err="1">
                <a:latin typeface="Cambria" panose="02040503050406030204" pitchFamily="18" charset="0"/>
                <a:ea typeface="Cambria" panose="02040503050406030204" pitchFamily="18" charset="0"/>
              </a:rPr>
              <a:t>motards</a:t>
            </a:r>
            <a:r>
              <a:rPr lang="en-US" sz="1400" b="1" dirty="0">
                <a:latin typeface="Cambria" panose="02040503050406030204" pitchFamily="18" charset="0"/>
                <a:ea typeface="Cambria" panose="02040503050406030204" pitchFamily="18" charset="0"/>
              </a:rPr>
              <a:t> civils </a:t>
            </a:r>
            <a:r>
              <a:rPr lang="en-US" sz="1400" b="1" dirty="0" err="1">
                <a:latin typeface="Cambria" panose="02040503050406030204" pitchFamily="18" charset="0"/>
                <a:ea typeface="Cambria" panose="02040503050406030204" pitchFamily="18" charset="0"/>
              </a:rPr>
              <a:t>garantiront</a:t>
            </a:r>
            <a:r>
              <a:rPr lang="en-US" sz="1400" b="1" dirty="0">
                <a:latin typeface="Cambria" panose="02040503050406030204" pitchFamily="18" charset="0"/>
                <a:ea typeface="Cambria" panose="02040503050406030204" pitchFamily="18" charset="0"/>
              </a:rPr>
              <a:t> en permanence la </a:t>
            </a:r>
            <a:r>
              <a:rPr lang="en-US" sz="1400" b="1" dirty="0" err="1">
                <a:latin typeface="Cambria" panose="02040503050406030204" pitchFamily="18" charset="0"/>
                <a:ea typeface="Cambria" panose="02040503050406030204" pitchFamily="18" charset="0"/>
              </a:rPr>
              <a:t>sécurité</a:t>
            </a:r>
            <a:r>
              <a:rPr lang="en-US" sz="1400" b="1" dirty="0">
                <a:latin typeface="Cambria" panose="02040503050406030204" pitchFamily="18" charset="0"/>
                <a:ea typeface="Cambria" panose="02040503050406030204" pitchFamily="18" charset="0"/>
              </a:rPr>
              <a:t> tout au long du circuit</a:t>
            </a:r>
          </a:p>
          <a:p>
            <a:pPr algn="just"/>
            <a:endParaRPr lang="en-US" sz="1400" b="1" dirty="0">
              <a:latin typeface="Cambria" panose="02040503050406030204" pitchFamily="18" charset="0"/>
              <a:ea typeface="Cambria" panose="02040503050406030204" pitchFamily="18" charset="0"/>
            </a:endParaRPr>
          </a:p>
          <a:p>
            <a:pPr indent="-228600" algn="l">
              <a:buFont typeface="Arial" panose="020B0604020202020204" pitchFamily="34" charset="0"/>
              <a:buChar char="•"/>
            </a:pPr>
            <a:r>
              <a:rPr lang="en-US" sz="1400" b="1" dirty="0">
                <a:latin typeface="Cambria" panose="02040503050406030204" pitchFamily="18" charset="0"/>
                <a:ea typeface="Cambria" panose="02040503050406030204" pitchFamily="18" charset="0"/>
              </a:rPr>
              <a:t>65 </a:t>
            </a:r>
            <a:r>
              <a:rPr lang="en-US" sz="1400" b="1" dirty="0" err="1">
                <a:latin typeface="Cambria" panose="02040503050406030204" pitchFamily="18" charset="0"/>
                <a:ea typeface="Cambria" panose="02040503050406030204" pitchFamily="18" charset="0"/>
              </a:rPr>
              <a:t>signaleurs</a:t>
            </a:r>
            <a:r>
              <a:rPr lang="en-US" sz="1400" b="1" dirty="0">
                <a:latin typeface="Cambria" panose="02040503050406030204" pitchFamily="18" charset="0"/>
                <a:ea typeface="Cambria" panose="02040503050406030204" pitchFamily="18" charset="0"/>
              </a:rPr>
              <a:t> en bord de route </a:t>
            </a:r>
            <a:r>
              <a:rPr lang="en-US" sz="1400" b="1" dirty="0" err="1">
                <a:latin typeface="Cambria" panose="02040503050406030204" pitchFamily="18" charset="0"/>
                <a:ea typeface="Cambria" panose="02040503050406030204" pitchFamily="18" charset="0"/>
              </a:rPr>
              <a:t>sécuriseront</a:t>
            </a:r>
            <a:r>
              <a:rPr lang="en-US" sz="1400" b="1" dirty="0">
                <a:latin typeface="Cambria" panose="02040503050406030204" pitchFamily="18" charset="0"/>
                <a:ea typeface="Cambria" panose="02040503050406030204" pitchFamily="18" charset="0"/>
              </a:rPr>
              <a:t> </a:t>
            </a:r>
            <a:r>
              <a:rPr lang="en-US" sz="1400" b="1" dirty="0" err="1">
                <a:latin typeface="Cambria" panose="02040503050406030204" pitchFamily="18" charset="0"/>
                <a:ea typeface="Cambria" panose="02040503050406030204" pitchFamily="18" charset="0"/>
              </a:rPr>
              <a:t>toutes</a:t>
            </a:r>
            <a:r>
              <a:rPr lang="en-US" sz="1400" b="1" dirty="0">
                <a:latin typeface="Cambria" panose="02040503050406030204" pitchFamily="18" charset="0"/>
                <a:ea typeface="Cambria" panose="02040503050406030204" pitchFamily="18" charset="0"/>
              </a:rPr>
              <a:t> les intersections</a:t>
            </a:r>
          </a:p>
          <a:p>
            <a:pPr indent="-228600" algn="l">
              <a:buFont typeface="Arial" panose="020B0604020202020204" pitchFamily="34" charset="0"/>
              <a:buChar char="•"/>
            </a:pPr>
            <a:endParaRPr lang="en-US" sz="1000" dirty="0"/>
          </a:p>
          <a:p>
            <a:pPr indent="-228600" algn="l">
              <a:buFont typeface="Arial" panose="020B0604020202020204" pitchFamily="34" charset="0"/>
              <a:buChar char="•"/>
            </a:pPr>
            <a:endParaRPr lang="en-US" sz="1000" dirty="0"/>
          </a:p>
        </p:txBody>
      </p:sp>
      <p:pic>
        <p:nvPicPr>
          <p:cNvPr id="6" name="Image 5">
            <a:extLst>
              <a:ext uri="{FF2B5EF4-FFF2-40B4-BE49-F238E27FC236}">
                <a16:creationId xmlns:a16="http://schemas.microsoft.com/office/drawing/2014/main" xmlns="" id="{AAA5C8A5-D9DD-B7DE-1483-E209C0C833A0}"/>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8019288" y="816921"/>
            <a:ext cx="4014216" cy="2675138"/>
          </a:xfrm>
          <a:prstGeom prst="rect">
            <a:avLst/>
          </a:prstGeom>
        </p:spPr>
      </p:pic>
      <p:pic>
        <p:nvPicPr>
          <p:cNvPr id="8" name="Image 7" descr="Une image contenant Graphique, Police, graphisme, texte&#10;&#10;Le contenu généré par l’IA peut être incorrect.">
            <a:extLst>
              <a:ext uri="{FF2B5EF4-FFF2-40B4-BE49-F238E27FC236}">
                <a16:creationId xmlns:a16="http://schemas.microsoft.com/office/drawing/2014/main" xmlns="" id="{F9927766-848B-4B6C-3ED0-261571C722C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570807" y="105978"/>
            <a:ext cx="2504563" cy="553614"/>
          </a:xfrm>
          <a:prstGeom prst="rect">
            <a:avLst/>
          </a:prstGeom>
        </p:spPr>
      </p:pic>
      <p:sp>
        <p:nvSpPr>
          <p:cNvPr id="9" name="Organigramme : Carte perforée 8">
            <a:extLst>
              <a:ext uri="{FF2B5EF4-FFF2-40B4-BE49-F238E27FC236}">
                <a16:creationId xmlns:a16="http://schemas.microsoft.com/office/drawing/2014/main" xmlns="" id="{DA303891-F5F6-D12F-8315-7E071FD6619A}"/>
              </a:ext>
            </a:extLst>
          </p:cNvPr>
          <p:cNvSpPr/>
          <p:nvPr/>
        </p:nvSpPr>
        <p:spPr>
          <a:xfrm rot="10800000">
            <a:off x="3044" y="-2"/>
            <a:ext cx="9451133" cy="1024075"/>
          </a:xfrm>
          <a:prstGeom prst="flowChartPunchedCard">
            <a:avLst/>
          </a:prstGeom>
          <a:solidFill>
            <a:schemeClr val="bg1">
              <a:lumMod val="8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xmlns="" id="{FF38B59C-4F54-4F36-A3D2-394253FA29FF}"/>
              </a:ext>
            </a:extLst>
          </p:cNvPr>
          <p:cNvSpPr txBox="1">
            <a:spLocks/>
          </p:cNvSpPr>
          <p:nvPr/>
        </p:nvSpPr>
        <p:spPr>
          <a:xfrm>
            <a:off x="56483" y="52702"/>
            <a:ext cx="8884619" cy="8791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latin typeface="Cambria" panose="02040503050406030204" pitchFamily="18" charset="0"/>
                <a:ea typeface="Cambria" panose="02040503050406030204" pitchFamily="18" charset="0"/>
              </a:rPr>
              <a:t>Guide de la course</a:t>
            </a:r>
          </a:p>
          <a:p>
            <a:pPr algn="l"/>
            <a:r>
              <a:rPr lang="fr-FR" sz="2800" b="1" dirty="0">
                <a:latin typeface="Cambria" panose="02040503050406030204" pitchFamily="18" charset="0"/>
                <a:ea typeface="Cambria" panose="02040503050406030204" pitchFamily="18" charset="0"/>
              </a:rPr>
              <a:t>Grand Prix de Saint-Etienne Loire Activ Réseaux U19</a:t>
            </a:r>
          </a:p>
        </p:txBody>
      </p:sp>
      <p:sp>
        <p:nvSpPr>
          <p:cNvPr id="11" name="Organigramme : Carte perforée 10">
            <a:extLst>
              <a:ext uri="{FF2B5EF4-FFF2-40B4-BE49-F238E27FC236}">
                <a16:creationId xmlns:a16="http://schemas.microsoft.com/office/drawing/2014/main" xmlns="" id="{CCFEDF63-6A8B-CB89-79B4-8ADA9F6C1B91}"/>
              </a:ext>
            </a:extLst>
          </p:cNvPr>
          <p:cNvSpPr/>
          <p:nvPr/>
        </p:nvSpPr>
        <p:spPr>
          <a:xfrm>
            <a:off x="7348819" y="5778374"/>
            <a:ext cx="4784866" cy="1024077"/>
          </a:xfrm>
          <a:prstGeom prst="flowChartPunchedCard">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descr="Une image contenant texte, Police, logo, Graphique&#10;&#10;Le contenu généré par l’IA peut être incorrect.">
            <a:extLst>
              <a:ext uri="{FF2B5EF4-FFF2-40B4-BE49-F238E27FC236}">
                <a16:creationId xmlns:a16="http://schemas.microsoft.com/office/drawing/2014/main" xmlns="" id="{45BACFC5-2BF2-865C-2762-47965E6A2CA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261720" y="5918479"/>
            <a:ext cx="1610711" cy="833543"/>
          </a:xfrm>
          <a:prstGeom prst="rect">
            <a:avLst/>
          </a:prstGeom>
        </p:spPr>
      </p:pic>
      <p:pic>
        <p:nvPicPr>
          <p:cNvPr id="15" name="Image 14" descr="Une image contenant Police, texte, logo, typographie&#10;&#10;Le contenu généré par l’IA peut être incorrect.">
            <a:extLst>
              <a:ext uri="{FF2B5EF4-FFF2-40B4-BE49-F238E27FC236}">
                <a16:creationId xmlns:a16="http://schemas.microsoft.com/office/drawing/2014/main" xmlns="" id="{0A0F0EB0-B509-D12D-ECA3-02A103ECD28D}"/>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99162" y="6109339"/>
            <a:ext cx="2430679" cy="517624"/>
          </a:xfrm>
          <a:prstGeom prst="rect">
            <a:avLst/>
          </a:prstGeom>
        </p:spPr>
      </p:pic>
      <p:sp>
        <p:nvSpPr>
          <p:cNvPr id="17" name="ZoneTexte 16">
            <a:extLst>
              <a:ext uri="{FF2B5EF4-FFF2-40B4-BE49-F238E27FC236}">
                <a16:creationId xmlns:a16="http://schemas.microsoft.com/office/drawing/2014/main" xmlns="" id="{44AD17B4-7C81-78AB-A6B3-A47773355DCF}"/>
              </a:ext>
            </a:extLst>
          </p:cNvPr>
          <p:cNvSpPr txBox="1"/>
          <p:nvPr/>
        </p:nvSpPr>
        <p:spPr>
          <a:xfrm>
            <a:off x="10360959" y="5590598"/>
            <a:ext cx="1856028" cy="246221"/>
          </a:xfrm>
          <a:prstGeom prst="rect">
            <a:avLst/>
          </a:prstGeom>
          <a:noFill/>
          <a:ln>
            <a:noFill/>
          </a:ln>
        </p:spPr>
        <p:txBody>
          <a:bodyPr wrap="square" rtlCol="0">
            <a:spAutoFit/>
          </a:bodyPr>
          <a:lstStyle/>
          <a:p>
            <a:pPr algn="r"/>
            <a:r>
              <a:rPr lang="fr-FR" sz="1000" i="1" dirty="0">
                <a:solidFill>
                  <a:schemeClr val="bg1">
                    <a:lumMod val="75000"/>
                  </a:schemeClr>
                </a:solidFill>
              </a:rPr>
              <a:t>Merci à tous nos partenaires !</a:t>
            </a:r>
          </a:p>
        </p:txBody>
      </p:sp>
    </p:spTree>
    <p:extLst>
      <p:ext uri="{BB962C8B-B14F-4D97-AF65-F5344CB8AC3E}">
        <p14:creationId xmlns:p14="http://schemas.microsoft.com/office/powerpoint/2010/main" xmlns="" val="1990548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D1A24E4F-780A-208A-DAD0-27DB3699252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D6DD4724-06BF-A9FE-8C2C-E5164EA76666}"/>
              </a:ext>
            </a:extLst>
          </p:cNvPr>
          <p:cNvSpPr>
            <a:spLocks noGrp="1"/>
          </p:cNvSpPr>
          <p:nvPr>
            <p:ph type="ctrTitle"/>
          </p:nvPr>
        </p:nvSpPr>
        <p:spPr>
          <a:xfrm>
            <a:off x="639097" y="1396686"/>
            <a:ext cx="4470030" cy="4064628"/>
          </a:xfrm>
        </p:spPr>
        <p:txBody>
          <a:bodyPr vert="horz" lIns="91440" tIns="45720" rIns="91440" bIns="45720" rtlCol="0" anchor="ctr">
            <a:normAutofit/>
          </a:bodyPr>
          <a:lstStyle/>
          <a:p>
            <a:r>
              <a:rPr lang="en-US" sz="4400" kern="1200" dirty="0">
                <a:solidFill>
                  <a:srgbClr val="FFFFFF"/>
                </a:solidFill>
                <a:latin typeface="+mj-lt"/>
                <a:ea typeface="+mj-ea"/>
                <a:cs typeface="+mj-cs"/>
              </a:rPr>
              <a:t>Grand Prix de Saint-Etienne Loire </a:t>
            </a:r>
            <a:br>
              <a:rPr lang="en-US" sz="4400" kern="1200" dirty="0">
                <a:solidFill>
                  <a:srgbClr val="FFFFFF"/>
                </a:solidFill>
                <a:latin typeface="+mj-lt"/>
                <a:ea typeface="+mj-ea"/>
                <a:cs typeface="+mj-cs"/>
              </a:rPr>
            </a:br>
            <a:r>
              <a:rPr lang="en-US" sz="4400" kern="1200" dirty="0">
                <a:solidFill>
                  <a:srgbClr val="FFFFFF"/>
                </a:solidFill>
                <a:latin typeface="+mj-lt"/>
                <a:ea typeface="+mj-ea"/>
                <a:cs typeface="+mj-cs"/>
              </a:rPr>
              <a:t>Activ Réseaux U19</a:t>
            </a:r>
          </a:p>
        </p:txBody>
      </p:sp>
      <p:sp>
        <p:nvSpPr>
          <p:cNvPr id="12" name="Arc 11">
            <a:extLst>
              <a:ext uri="{FF2B5EF4-FFF2-40B4-BE49-F238E27FC236}">
                <a16:creationId xmlns:a16="http://schemas.microsoft.com/office/drawing/2014/main" xmlns=""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ous-titre 2">
            <a:extLst>
              <a:ext uri="{FF2B5EF4-FFF2-40B4-BE49-F238E27FC236}">
                <a16:creationId xmlns:a16="http://schemas.microsoft.com/office/drawing/2014/main" xmlns="" id="{892D7F13-BBD0-446B-5CB9-0951E5450DB6}"/>
              </a:ext>
            </a:extLst>
          </p:cNvPr>
          <p:cNvSpPr>
            <a:spLocks noGrp="1"/>
          </p:cNvSpPr>
          <p:nvPr>
            <p:ph type="subTitle" idx="1"/>
          </p:nvPr>
        </p:nvSpPr>
        <p:spPr>
          <a:xfrm>
            <a:off x="5230761" y="1526033"/>
            <a:ext cx="6755963" cy="3935281"/>
          </a:xfrm>
        </p:spPr>
        <p:txBody>
          <a:bodyPr vert="horz" lIns="91440" tIns="45720" rIns="91440" bIns="45720" rtlCol="0">
            <a:normAutofit/>
          </a:bodyPr>
          <a:lstStyle/>
          <a:p>
            <a:pPr indent="-228600" algn="l">
              <a:buFont typeface="Arial" panose="020B0604020202020204" pitchFamily="34" charset="0"/>
              <a:buChar char="•"/>
            </a:pPr>
            <a:r>
              <a:rPr lang="en-US" sz="2000" b="1" dirty="0">
                <a:latin typeface="Cambria" panose="02040503050406030204" pitchFamily="18" charset="0"/>
                <a:ea typeface="Cambria" panose="02040503050406030204" pitchFamily="18" charset="0"/>
              </a:rPr>
              <a:t>Le </a:t>
            </a:r>
            <a:r>
              <a:rPr lang="en-US" sz="2000" b="1" dirty="0" err="1">
                <a:latin typeface="Cambria" panose="02040503050406030204" pitchFamily="18" charset="0"/>
                <a:ea typeface="Cambria" panose="02040503050406030204" pitchFamily="18" charset="0"/>
              </a:rPr>
              <a:t>parcours</a:t>
            </a:r>
            <a:r>
              <a:rPr lang="en-US" sz="2000" b="1" dirty="0">
                <a:latin typeface="Cambria" panose="02040503050406030204" pitchFamily="18" charset="0"/>
                <a:ea typeface="Cambria" panose="02040503050406030204" pitchFamily="18" charset="0"/>
              </a:rPr>
              <a:t> 2026 : 124 </a:t>
            </a:r>
            <a:r>
              <a:rPr lang="en-US" sz="2000" b="1" dirty="0" err="1">
                <a:latin typeface="Cambria" panose="02040503050406030204" pitchFamily="18" charset="0"/>
                <a:ea typeface="Cambria" panose="02040503050406030204" pitchFamily="18" charset="0"/>
              </a:rPr>
              <a:t>kilomètres</a:t>
            </a:r>
            <a:endParaRPr lang="en-US" sz="2000" b="1" dirty="0">
              <a:latin typeface="Cambria" panose="02040503050406030204" pitchFamily="18" charset="0"/>
              <a:ea typeface="Cambria" panose="02040503050406030204" pitchFamily="18" charset="0"/>
            </a:endParaRPr>
          </a:p>
          <a:p>
            <a:pPr indent="-228600" algn="l">
              <a:buFont typeface="Arial" panose="020B0604020202020204" pitchFamily="34" charset="0"/>
              <a:buChar char="•"/>
            </a:pPr>
            <a:endParaRPr lang="en-US" sz="2000" b="1" dirty="0"/>
          </a:p>
          <a:p>
            <a:pPr indent="-228600" algn="l">
              <a:buFont typeface="Arial" panose="020B0604020202020204" pitchFamily="34" charset="0"/>
              <a:buChar char="•"/>
            </a:pPr>
            <a:r>
              <a:rPr lang="en-US" sz="2000" b="1" dirty="0">
                <a:latin typeface="Cambria" panose="02040503050406030204" pitchFamily="18" charset="0"/>
                <a:ea typeface="Cambria" panose="02040503050406030204" pitchFamily="18" charset="0"/>
              </a:rPr>
              <a:t>1 portion de </a:t>
            </a:r>
            <a:r>
              <a:rPr lang="en-US" sz="2000" b="1" dirty="0" err="1">
                <a:latin typeface="Cambria" panose="02040503050406030204" pitchFamily="18" charset="0"/>
                <a:ea typeface="Cambria" panose="02040503050406030204" pitchFamily="18" charset="0"/>
              </a:rPr>
              <a:t>départ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fictif</a:t>
            </a:r>
            <a:r>
              <a:rPr lang="en-US" sz="2000" b="1" dirty="0">
                <a:latin typeface="Cambria" panose="02040503050406030204" pitchFamily="18" charset="0"/>
                <a:ea typeface="Cambria" panose="02040503050406030204" pitchFamily="18" charset="0"/>
              </a:rPr>
              <a:t> de 6,85 </a:t>
            </a:r>
            <a:r>
              <a:rPr lang="en-US" sz="2000" b="1" dirty="0" err="1">
                <a:latin typeface="Cambria" panose="02040503050406030204" pitchFamily="18" charset="0"/>
                <a:ea typeface="Cambria" panose="02040503050406030204" pitchFamily="18" charset="0"/>
              </a:rPr>
              <a:t>kilomètres</a:t>
            </a:r>
            <a:endParaRPr lang="en-US" sz="2000" b="1" dirty="0">
              <a:latin typeface="Cambria" panose="02040503050406030204" pitchFamily="18" charset="0"/>
              <a:ea typeface="Cambria" panose="02040503050406030204" pitchFamily="18" charset="0"/>
            </a:endParaRPr>
          </a:p>
          <a:p>
            <a:pPr indent="-228600" algn="l">
              <a:buFont typeface="Arial" panose="020B0604020202020204" pitchFamily="34" charset="0"/>
              <a:buChar char="•"/>
            </a:pPr>
            <a:r>
              <a:rPr lang="en-US" sz="2000" b="1" dirty="0">
                <a:latin typeface="Cambria" panose="02040503050406030204" pitchFamily="18" charset="0"/>
                <a:ea typeface="Cambria" panose="02040503050406030204" pitchFamily="18" charset="0"/>
              </a:rPr>
              <a:t>1 boucle de 22 kms à </a:t>
            </a:r>
            <a:r>
              <a:rPr lang="en-US" sz="2000" b="1" dirty="0" err="1">
                <a:latin typeface="Cambria" panose="02040503050406030204" pitchFamily="18" charset="0"/>
                <a:ea typeface="Cambria" panose="02040503050406030204" pitchFamily="18" charset="0"/>
              </a:rPr>
              <a:t>parcourir</a:t>
            </a:r>
            <a:r>
              <a:rPr lang="en-US" sz="2000" b="1" dirty="0">
                <a:latin typeface="Cambria" panose="02040503050406030204" pitchFamily="18" charset="0"/>
                <a:ea typeface="Cambria" panose="02040503050406030204" pitchFamily="18" charset="0"/>
              </a:rPr>
              <a:t> 5 </a:t>
            </a:r>
            <a:r>
              <a:rPr lang="en-US" sz="2000" b="1" dirty="0" err="1">
                <a:latin typeface="Cambria" panose="02040503050406030204" pitchFamily="18" charset="0"/>
                <a:ea typeface="Cambria" panose="02040503050406030204" pitchFamily="18" charset="0"/>
              </a:rPr>
              <a:t>fois</a:t>
            </a:r>
            <a:r>
              <a:rPr lang="en-US" sz="2000" b="1" dirty="0">
                <a:latin typeface="Cambria" panose="02040503050406030204" pitchFamily="18" charset="0"/>
                <a:ea typeface="Cambria" panose="02040503050406030204" pitchFamily="18" charset="0"/>
              </a:rPr>
              <a:t> = 110 </a:t>
            </a:r>
            <a:r>
              <a:rPr lang="en-US" sz="2000" b="1" dirty="0" err="1">
                <a:latin typeface="Cambria" panose="02040503050406030204" pitchFamily="18" charset="0"/>
                <a:ea typeface="Cambria" panose="02040503050406030204" pitchFamily="18" charset="0"/>
              </a:rPr>
              <a:t>kilomètres</a:t>
            </a:r>
            <a:endParaRPr lang="en-US" sz="2000" b="1" dirty="0">
              <a:latin typeface="Cambria" panose="02040503050406030204" pitchFamily="18" charset="0"/>
              <a:ea typeface="Cambria" panose="02040503050406030204" pitchFamily="18" charset="0"/>
            </a:endParaRPr>
          </a:p>
          <a:p>
            <a:pPr indent="-228600" algn="l">
              <a:buFont typeface="Arial" panose="020B0604020202020204" pitchFamily="34" charset="0"/>
              <a:buChar char="•"/>
            </a:pPr>
            <a:r>
              <a:rPr lang="en-US" sz="2000" b="1" dirty="0">
                <a:latin typeface="Cambria" panose="02040503050406030204" pitchFamily="18" charset="0"/>
                <a:ea typeface="Cambria" panose="02040503050406030204" pitchFamily="18" charset="0"/>
              </a:rPr>
              <a:t>1 portion finale </a:t>
            </a:r>
            <a:r>
              <a:rPr lang="en-US" sz="2000" b="1" dirty="0" err="1">
                <a:latin typeface="Cambria" panose="02040503050406030204" pitchFamily="18" charset="0"/>
                <a:ea typeface="Cambria" panose="02040503050406030204" pitchFamily="18" charset="0"/>
              </a:rPr>
              <a:t>montante</a:t>
            </a:r>
            <a:r>
              <a:rPr lang="en-US" sz="2000" b="1" dirty="0">
                <a:latin typeface="Cambria" panose="02040503050406030204" pitchFamily="18" charset="0"/>
                <a:ea typeface="Cambria" panose="02040503050406030204" pitchFamily="18" charset="0"/>
              </a:rPr>
              <a:t> de 7,36 </a:t>
            </a:r>
            <a:r>
              <a:rPr lang="en-US" sz="2000" b="1" dirty="0" err="1">
                <a:latin typeface="Cambria" panose="02040503050406030204" pitchFamily="18" charset="0"/>
                <a:ea typeface="Cambria" panose="02040503050406030204" pitchFamily="18" charset="0"/>
              </a:rPr>
              <a:t>kilomètres</a:t>
            </a:r>
            <a:endParaRPr lang="en-US" sz="2000" b="1" dirty="0">
              <a:latin typeface="Cambria" panose="02040503050406030204" pitchFamily="18" charset="0"/>
              <a:ea typeface="Cambria" panose="02040503050406030204" pitchFamily="18" charset="0"/>
            </a:endParaRPr>
          </a:p>
          <a:p>
            <a:pPr indent="-228600" algn="l">
              <a:buFont typeface="Arial" panose="020B0604020202020204" pitchFamily="34" charset="0"/>
              <a:buChar char="•"/>
            </a:pPr>
            <a:endParaRPr lang="en-US" sz="2000" b="1" dirty="0">
              <a:latin typeface="Cambria" panose="02040503050406030204" pitchFamily="18" charset="0"/>
              <a:ea typeface="Cambria" panose="02040503050406030204" pitchFamily="18" charset="0"/>
            </a:endParaRPr>
          </a:p>
          <a:p>
            <a:pPr indent="-228600" algn="l">
              <a:buFont typeface="Arial" panose="020B0604020202020204" pitchFamily="34" charset="0"/>
              <a:buChar char="•"/>
            </a:pPr>
            <a:r>
              <a:rPr lang="en-US" sz="2000" b="1" dirty="0">
                <a:latin typeface="Cambria" panose="02040503050406030204" pitchFamily="18" charset="0"/>
                <a:ea typeface="Cambria" panose="02040503050406030204" pitchFamily="18" charset="0"/>
              </a:rPr>
              <a:t>2046 </a:t>
            </a:r>
            <a:r>
              <a:rPr lang="en-US" sz="2000" b="1" dirty="0" err="1">
                <a:latin typeface="Cambria" panose="02040503050406030204" pitchFamily="18" charset="0"/>
                <a:ea typeface="Cambria" panose="02040503050406030204" pitchFamily="18" charset="0"/>
              </a:rPr>
              <a:t>mètres</a:t>
            </a:r>
            <a:r>
              <a:rPr lang="en-US" sz="2000" b="1" dirty="0">
                <a:latin typeface="Cambria" panose="02040503050406030204" pitchFamily="18" charset="0"/>
                <a:ea typeface="Cambria" panose="02040503050406030204" pitchFamily="18" charset="0"/>
              </a:rPr>
              <a:t> de </a:t>
            </a:r>
            <a:r>
              <a:rPr lang="en-US" sz="2000" b="1" dirty="0" err="1">
                <a:latin typeface="Cambria" panose="02040503050406030204" pitchFamily="18" charset="0"/>
                <a:ea typeface="Cambria" panose="02040503050406030204" pitchFamily="18" charset="0"/>
              </a:rPr>
              <a:t>dénivelé</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positif</a:t>
            </a:r>
            <a:endParaRPr lang="en-US" sz="2000" b="1" dirty="0">
              <a:latin typeface="Cambria" panose="02040503050406030204" pitchFamily="18" charset="0"/>
              <a:ea typeface="Cambria" panose="02040503050406030204" pitchFamily="18" charset="0"/>
            </a:endParaRPr>
          </a:p>
          <a:p>
            <a:pPr indent="-228600" algn="l">
              <a:buFont typeface="Arial" panose="020B0604020202020204" pitchFamily="34" charset="0"/>
              <a:buChar char="•"/>
            </a:pPr>
            <a:endParaRPr lang="en-US" sz="2000" dirty="0"/>
          </a:p>
        </p:txBody>
      </p:sp>
      <p:pic>
        <p:nvPicPr>
          <p:cNvPr id="15" name="Image 14" descr="Une image contenant Graphique, Police, graphisme, texte&#10;&#10;Le contenu généré par l’IA peut être incorrect.">
            <a:extLst>
              <a:ext uri="{FF2B5EF4-FFF2-40B4-BE49-F238E27FC236}">
                <a16:creationId xmlns:a16="http://schemas.microsoft.com/office/drawing/2014/main" xmlns="" id="{C1C076E6-1A99-1D08-A239-22F2328F707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70807" y="105978"/>
            <a:ext cx="2504563" cy="553614"/>
          </a:xfrm>
          <a:prstGeom prst="rect">
            <a:avLst/>
          </a:prstGeom>
        </p:spPr>
      </p:pic>
      <p:pic>
        <p:nvPicPr>
          <p:cNvPr id="5" name="Image 4" descr="Une image contenant Police, Graphique, texte, graphisme&#10;&#10;Le contenu généré par l’IA peut être incorrect.">
            <a:extLst>
              <a:ext uri="{FF2B5EF4-FFF2-40B4-BE49-F238E27FC236}">
                <a16:creationId xmlns:a16="http://schemas.microsoft.com/office/drawing/2014/main" xmlns="" id="{B15BDBFF-77B6-2D76-7475-7D022F6A860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58926" y="5963273"/>
            <a:ext cx="2031371" cy="672581"/>
          </a:xfrm>
          <a:prstGeom prst="rect">
            <a:avLst/>
          </a:prstGeom>
        </p:spPr>
      </p:pic>
      <p:pic>
        <p:nvPicPr>
          <p:cNvPr id="11" name="Image 10" descr="Une image contenant texte, Police, Graphique, graphisme&#10;&#10;Le contenu généré par l’IA peut être incorrect.">
            <a:extLst>
              <a:ext uri="{FF2B5EF4-FFF2-40B4-BE49-F238E27FC236}">
                <a16:creationId xmlns:a16="http://schemas.microsoft.com/office/drawing/2014/main" xmlns="" id="{ED743A6B-810D-BB82-1FB7-245E4547156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346064" y="6118459"/>
            <a:ext cx="2484000" cy="418592"/>
          </a:xfrm>
          <a:prstGeom prst="rect">
            <a:avLst/>
          </a:prstGeom>
        </p:spPr>
      </p:pic>
      <p:pic>
        <p:nvPicPr>
          <p:cNvPr id="18" name="Image 17" descr="Une image contenant Police, Graphique, texte, capture d’écran&#10;&#10;Le contenu généré par l’IA peut être incorrect.">
            <a:extLst>
              <a:ext uri="{FF2B5EF4-FFF2-40B4-BE49-F238E27FC236}">
                <a16:creationId xmlns:a16="http://schemas.microsoft.com/office/drawing/2014/main" xmlns="" id="{C8D07D69-2E0F-F503-6F41-6999706B962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122667" y="5944725"/>
            <a:ext cx="1591027" cy="795514"/>
          </a:xfrm>
          <a:prstGeom prst="rect">
            <a:avLst/>
          </a:prstGeom>
        </p:spPr>
      </p:pic>
      <p:sp>
        <p:nvSpPr>
          <p:cNvPr id="19" name="Organigramme : Carte perforée 18">
            <a:extLst>
              <a:ext uri="{FF2B5EF4-FFF2-40B4-BE49-F238E27FC236}">
                <a16:creationId xmlns:a16="http://schemas.microsoft.com/office/drawing/2014/main" xmlns="" id="{5A4D7E52-D6F1-0454-A027-65CA20E657E7}"/>
              </a:ext>
            </a:extLst>
          </p:cNvPr>
          <p:cNvSpPr/>
          <p:nvPr/>
        </p:nvSpPr>
        <p:spPr>
          <a:xfrm rot="10800000">
            <a:off x="3044" y="-2"/>
            <a:ext cx="9451133" cy="1024075"/>
          </a:xfrm>
          <a:prstGeom prst="flowChartPunchedCard">
            <a:avLst/>
          </a:prstGeom>
          <a:solidFill>
            <a:schemeClr val="bg1">
              <a:lumMod val="8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itre 1">
            <a:extLst>
              <a:ext uri="{FF2B5EF4-FFF2-40B4-BE49-F238E27FC236}">
                <a16:creationId xmlns:a16="http://schemas.microsoft.com/office/drawing/2014/main" xmlns="" id="{E6147298-B502-1A36-7CD8-95C70BCBC386}"/>
              </a:ext>
            </a:extLst>
          </p:cNvPr>
          <p:cNvSpPr txBox="1">
            <a:spLocks/>
          </p:cNvSpPr>
          <p:nvPr/>
        </p:nvSpPr>
        <p:spPr>
          <a:xfrm>
            <a:off x="56483" y="52702"/>
            <a:ext cx="8884619" cy="8791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latin typeface="Cambria" panose="02040503050406030204" pitchFamily="18" charset="0"/>
                <a:ea typeface="Cambria" panose="02040503050406030204" pitchFamily="18" charset="0"/>
              </a:rPr>
              <a:t>Guide de la course</a:t>
            </a:r>
          </a:p>
          <a:p>
            <a:pPr algn="l"/>
            <a:r>
              <a:rPr lang="fr-FR" sz="2800" b="1" dirty="0">
                <a:latin typeface="Cambria" panose="02040503050406030204" pitchFamily="18" charset="0"/>
                <a:ea typeface="Cambria" panose="02040503050406030204" pitchFamily="18" charset="0"/>
              </a:rPr>
              <a:t>Grand Prix de Saint-Etienne Loire Activ Réseaux U19</a:t>
            </a:r>
          </a:p>
        </p:txBody>
      </p:sp>
      <p:sp>
        <p:nvSpPr>
          <p:cNvPr id="20" name="ZoneTexte 19">
            <a:extLst>
              <a:ext uri="{FF2B5EF4-FFF2-40B4-BE49-F238E27FC236}">
                <a16:creationId xmlns:a16="http://schemas.microsoft.com/office/drawing/2014/main" xmlns="" id="{9AB9F77F-1446-E26C-A673-F5FCEBDF51BF}"/>
              </a:ext>
            </a:extLst>
          </p:cNvPr>
          <p:cNvSpPr txBox="1"/>
          <p:nvPr/>
        </p:nvSpPr>
        <p:spPr>
          <a:xfrm>
            <a:off x="10360959" y="5590598"/>
            <a:ext cx="1856028" cy="246221"/>
          </a:xfrm>
          <a:prstGeom prst="rect">
            <a:avLst/>
          </a:prstGeom>
          <a:noFill/>
          <a:ln>
            <a:noFill/>
          </a:ln>
        </p:spPr>
        <p:txBody>
          <a:bodyPr wrap="square" rtlCol="0">
            <a:spAutoFit/>
          </a:bodyPr>
          <a:lstStyle/>
          <a:p>
            <a:pPr algn="r"/>
            <a:r>
              <a:rPr lang="fr-FR" sz="1000" i="1" dirty="0">
                <a:solidFill>
                  <a:schemeClr val="bg1">
                    <a:lumMod val="75000"/>
                  </a:schemeClr>
                </a:solidFill>
              </a:rPr>
              <a:t>Merci à tous nos partenaires !</a:t>
            </a:r>
          </a:p>
        </p:txBody>
      </p:sp>
      <p:sp>
        <p:nvSpPr>
          <p:cNvPr id="21" name="Organigramme : Carte perforée 20">
            <a:extLst>
              <a:ext uri="{FF2B5EF4-FFF2-40B4-BE49-F238E27FC236}">
                <a16:creationId xmlns:a16="http://schemas.microsoft.com/office/drawing/2014/main" xmlns="" id="{F25473D9-AFF0-4AA0-7DB6-C438BDAEAE72}"/>
              </a:ext>
            </a:extLst>
          </p:cNvPr>
          <p:cNvSpPr/>
          <p:nvPr/>
        </p:nvSpPr>
        <p:spPr>
          <a:xfrm>
            <a:off x="4282889" y="5778374"/>
            <a:ext cx="7850796" cy="1024077"/>
          </a:xfrm>
          <a:prstGeom prst="flowChartPunchedCard">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784269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ED7EC14-917F-788A-4325-EEC87C4EA7DD}"/>
            </a:ext>
          </a:extLst>
        </p:cNvPr>
        <p:cNvGrpSpPr/>
        <p:nvPr/>
      </p:nvGrpSpPr>
      <p:grpSpPr>
        <a:xfrm>
          <a:off x="0" y="0"/>
          <a:ext cx="0" cy="0"/>
          <a:chOff x="0" y="0"/>
          <a:chExt cx="0" cy="0"/>
        </a:xfrm>
      </p:grpSpPr>
      <p:sp>
        <p:nvSpPr>
          <p:cNvPr id="3" name="Sous-titre 2">
            <a:extLst>
              <a:ext uri="{FF2B5EF4-FFF2-40B4-BE49-F238E27FC236}">
                <a16:creationId xmlns:a16="http://schemas.microsoft.com/office/drawing/2014/main" xmlns="" id="{92A5D917-1177-7F91-740B-5629209059D4}"/>
              </a:ext>
            </a:extLst>
          </p:cNvPr>
          <p:cNvSpPr>
            <a:spLocks noGrp="1"/>
          </p:cNvSpPr>
          <p:nvPr>
            <p:ph type="subTitle" idx="1"/>
          </p:nvPr>
        </p:nvSpPr>
        <p:spPr>
          <a:xfrm>
            <a:off x="1412323" y="1544857"/>
            <a:ext cx="9144000" cy="4966111"/>
          </a:xfrm>
        </p:spPr>
        <p:txBody>
          <a:bodyPr>
            <a:normAutofit fontScale="25000" lnSpcReduction="20000"/>
          </a:bodyPr>
          <a:lstStyle/>
          <a:p>
            <a:pPr algn="l"/>
            <a:r>
              <a:rPr lang="fr-FR" sz="9600" b="1" dirty="0">
                <a:latin typeface="Cambria" panose="02040503050406030204" pitchFamily="18" charset="0"/>
                <a:ea typeface="Cambria" panose="02040503050406030204" pitchFamily="18" charset="0"/>
              </a:rPr>
              <a:t>6-Comité d’organisation ECSEL</a:t>
            </a:r>
          </a:p>
          <a:p>
            <a:r>
              <a:rPr lang="fr-FR" sz="4800" b="1" dirty="0">
                <a:latin typeface="Cambria" panose="02040503050406030204" pitchFamily="18" charset="0"/>
                <a:ea typeface="Cambria" panose="02040503050406030204" pitchFamily="18" charset="0"/>
              </a:rPr>
              <a:t>PRÉSIDENT</a:t>
            </a:r>
          </a:p>
          <a:p>
            <a:r>
              <a:rPr lang="fr-FR" sz="4800" dirty="0">
                <a:latin typeface="Cambria" panose="02040503050406030204" pitchFamily="18" charset="0"/>
                <a:ea typeface="Cambria" panose="02040503050406030204" pitchFamily="18" charset="0"/>
              </a:rPr>
              <a:t> Philippe BESSON</a:t>
            </a:r>
          </a:p>
          <a:p>
            <a:r>
              <a:rPr lang="fr-FR" sz="4800" dirty="0">
                <a:latin typeface="Cambria" panose="02040503050406030204" pitchFamily="18" charset="0"/>
                <a:ea typeface="Cambria" panose="02040503050406030204" pitchFamily="18" charset="0"/>
              </a:rPr>
              <a:t>Tel: 06 08 01 35 57 </a:t>
            </a:r>
          </a:p>
          <a:p>
            <a:r>
              <a:rPr lang="fr-FR" sz="4800" dirty="0">
                <a:latin typeface="Cambria" panose="02040503050406030204" pitchFamily="18" charset="0"/>
                <a:ea typeface="Cambria" panose="02040503050406030204" pitchFamily="18" charset="0"/>
              </a:rPr>
              <a:t>email: </a:t>
            </a:r>
            <a:r>
              <a:rPr lang="fr-FR" sz="4800" dirty="0">
                <a:latin typeface="Cambria" panose="02040503050406030204" pitchFamily="18" charset="0"/>
                <a:ea typeface="Cambria" panose="02040503050406030204" pitchFamily="18" charset="0"/>
                <a:hlinkClick r:id="rId2"/>
              </a:rPr>
              <a:t>philippe.besson183@orange.fr</a:t>
            </a:r>
            <a:endParaRPr lang="fr-FR" sz="4800" dirty="0">
              <a:latin typeface="Cambria" panose="02040503050406030204" pitchFamily="18" charset="0"/>
              <a:ea typeface="Cambria" panose="02040503050406030204" pitchFamily="18" charset="0"/>
            </a:endParaRPr>
          </a:p>
          <a:p>
            <a:r>
              <a:rPr lang="fr-FR" sz="4800" b="1" dirty="0">
                <a:latin typeface="Cambria" panose="02040503050406030204" pitchFamily="18" charset="0"/>
                <a:ea typeface="Cambria" panose="02040503050406030204" pitchFamily="18" charset="0"/>
              </a:rPr>
              <a:t>PROTOCOLE-RELATIONS PARTENARIALES</a:t>
            </a:r>
          </a:p>
          <a:p>
            <a:r>
              <a:rPr lang="fr-FR" sz="4800" dirty="0">
                <a:latin typeface="Cambria" panose="02040503050406030204" pitchFamily="18" charset="0"/>
                <a:ea typeface="Cambria" panose="02040503050406030204" pitchFamily="18" charset="0"/>
              </a:rPr>
              <a:t> Philippe BISIAUX</a:t>
            </a:r>
          </a:p>
          <a:p>
            <a:r>
              <a:rPr lang="fr-FR" sz="4800" dirty="0">
                <a:latin typeface="Cambria" panose="02040503050406030204" pitchFamily="18" charset="0"/>
                <a:ea typeface="Cambria" panose="02040503050406030204" pitchFamily="18" charset="0"/>
              </a:rPr>
              <a:t>Tel: 06 32 21 65 38</a:t>
            </a:r>
          </a:p>
          <a:p>
            <a:endParaRPr lang="fr-FR" sz="4800" dirty="0">
              <a:latin typeface="Cambria" panose="02040503050406030204" pitchFamily="18" charset="0"/>
              <a:ea typeface="Cambria" panose="02040503050406030204" pitchFamily="18" charset="0"/>
            </a:endParaRPr>
          </a:p>
          <a:p>
            <a:r>
              <a:rPr lang="fr-FR" sz="4800" b="1" dirty="0">
                <a:latin typeface="Cambria" panose="02040503050406030204" pitchFamily="18" charset="0"/>
                <a:ea typeface="Cambria" panose="02040503050406030204" pitchFamily="18" charset="0"/>
              </a:rPr>
              <a:t>RELATIONS MÉDIAS</a:t>
            </a:r>
          </a:p>
          <a:p>
            <a:r>
              <a:rPr lang="fr-FR" sz="4800" dirty="0">
                <a:latin typeface="Cambria" panose="02040503050406030204" pitchFamily="18" charset="0"/>
                <a:ea typeface="Cambria" panose="02040503050406030204" pitchFamily="18" charset="0"/>
              </a:rPr>
              <a:t> Grégory CHARBONNIER</a:t>
            </a:r>
          </a:p>
          <a:p>
            <a:r>
              <a:rPr lang="fr-FR" sz="4800" dirty="0">
                <a:latin typeface="Cambria" panose="02040503050406030204" pitchFamily="18" charset="0"/>
                <a:ea typeface="Cambria" panose="02040503050406030204" pitchFamily="18" charset="0"/>
              </a:rPr>
              <a:t>Tel: 06 67 51 85 65</a:t>
            </a:r>
          </a:p>
          <a:p>
            <a:endParaRPr lang="fr-FR" sz="4800" dirty="0">
              <a:solidFill>
                <a:srgbClr val="FF0000"/>
              </a:solidFill>
              <a:latin typeface="Cambria" panose="02040503050406030204" pitchFamily="18" charset="0"/>
              <a:ea typeface="Cambria" panose="02040503050406030204" pitchFamily="18" charset="0"/>
            </a:endParaRPr>
          </a:p>
          <a:p>
            <a:r>
              <a:rPr lang="fr-FR" sz="4800" b="1" dirty="0">
                <a:latin typeface="Cambria" panose="02040503050406030204" pitchFamily="18" charset="0"/>
                <a:ea typeface="Cambria" panose="02040503050406030204" pitchFamily="18" charset="0"/>
              </a:rPr>
              <a:t>RELATIONS ÉQUIPES</a:t>
            </a:r>
          </a:p>
          <a:p>
            <a:r>
              <a:rPr lang="fr-FR" sz="4800" dirty="0">
                <a:latin typeface="Cambria" panose="02040503050406030204" pitchFamily="18" charset="0"/>
                <a:ea typeface="Cambria" panose="02040503050406030204" pitchFamily="18" charset="0"/>
              </a:rPr>
              <a:t> Denis VILLEMAGNE</a:t>
            </a:r>
          </a:p>
          <a:p>
            <a:r>
              <a:rPr lang="fr-FR" sz="4800" dirty="0">
                <a:latin typeface="Cambria" panose="02040503050406030204" pitchFamily="18" charset="0"/>
                <a:ea typeface="Cambria" panose="02040503050406030204" pitchFamily="18" charset="0"/>
              </a:rPr>
              <a:t>Tel: 06 14 09 52 53</a:t>
            </a:r>
          </a:p>
          <a:p>
            <a:r>
              <a:rPr lang="fr-FR" sz="4800" dirty="0">
                <a:latin typeface="Cambria" panose="02040503050406030204" pitchFamily="18" charset="0"/>
                <a:ea typeface="Cambria" panose="02040503050406030204" pitchFamily="18" charset="0"/>
              </a:rPr>
              <a:t/>
            </a:r>
            <a:br>
              <a:rPr lang="fr-FR" sz="4800" dirty="0">
                <a:latin typeface="Cambria" panose="02040503050406030204" pitchFamily="18" charset="0"/>
                <a:ea typeface="Cambria" panose="02040503050406030204" pitchFamily="18" charset="0"/>
              </a:rPr>
            </a:br>
            <a:r>
              <a:rPr lang="fr-FR" sz="4800" b="1" dirty="0">
                <a:latin typeface="Cambria" panose="02040503050406030204" pitchFamily="18" charset="0"/>
                <a:ea typeface="Cambria" panose="02040503050406030204" pitchFamily="18" charset="0"/>
              </a:rPr>
              <a:t>RÉFÉRENT CONTRÔLE ANTI-DOPAGE </a:t>
            </a:r>
          </a:p>
          <a:p>
            <a:r>
              <a:rPr lang="fr-FR" sz="4800" dirty="0">
                <a:latin typeface="Cambria" panose="02040503050406030204" pitchFamily="18" charset="0"/>
                <a:ea typeface="Cambria" panose="02040503050406030204" pitchFamily="18" charset="0"/>
              </a:rPr>
              <a:t>Patrick BILLET</a:t>
            </a:r>
          </a:p>
          <a:p>
            <a:r>
              <a:rPr lang="fr-FR" sz="4800" dirty="0">
                <a:latin typeface="Cambria" panose="02040503050406030204" pitchFamily="18" charset="0"/>
                <a:ea typeface="Cambria" panose="02040503050406030204" pitchFamily="18" charset="0"/>
              </a:rPr>
              <a:t>Tel: 07 82 93 43 65</a:t>
            </a:r>
          </a:p>
          <a:p>
            <a:pPr algn="l"/>
            <a:endParaRPr lang="fr-FR" sz="1600" dirty="0">
              <a:latin typeface="Cambria" panose="02040503050406030204" pitchFamily="18" charset="0"/>
              <a:ea typeface="Cambria" panose="02040503050406030204" pitchFamily="18" charset="0"/>
            </a:endParaRPr>
          </a:p>
          <a:p>
            <a:endParaRPr lang="fr-FR" sz="3200" dirty="0">
              <a:latin typeface="Cambria" panose="02040503050406030204" pitchFamily="18" charset="0"/>
              <a:ea typeface="Cambria" panose="02040503050406030204" pitchFamily="18" charset="0"/>
            </a:endParaRPr>
          </a:p>
          <a:p>
            <a:endParaRPr lang="fr-FR" sz="3200" dirty="0"/>
          </a:p>
        </p:txBody>
      </p:sp>
      <p:pic>
        <p:nvPicPr>
          <p:cNvPr id="5" name="Image 4" descr="Une image contenant Police, Graphique, texte, graphisme&#10;&#10;Le contenu généré par l’IA peut être incorrect.">
            <a:extLst>
              <a:ext uri="{FF2B5EF4-FFF2-40B4-BE49-F238E27FC236}">
                <a16:creationId xmlns:a16="http://schemas.microsoft.com/office/drawing/2014/main" xmlns="" id="{E5398421-0867-AC88-3092-B5999404D7D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0843" y="2254785"/>
            <a:ext cx="2392046" cy="792000"/>
          </a:xfrm>
          <a:prstGeom prst="rect">
            <a:avLst/>
          </a:prstGeom>
        </p:spPr>
      </p:pic>
      <p:pic>
        <p:nvPicPr>
          <p:cNvPr id="6" name="Image 5" descr="Une image contenant Police, Graphique, logo, graphisme&#10;&#10;Le contenu généré par l’IA peut être incorrect.">
            <a:extLst>
              <a:ext uri="{FF2B5EF4-FFF2-40B4-BE49-F238E27FC236}">
                <a16:creationId xmlns:a16="http://schemas.microsoft.com/office/drawing/2014/main" xmlns="" id="{8A11D1BB-120F-626A-F49C-E647AC10EDF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68866" y="3553543"/>
            <a:ext cx="2196000" cy="829936"/>
          </a:xfrm>
          <a:prstGeom prst="rect">
            <a:avLst/>
          </a:prstGeom>
        </p:spPr>
      </p:pic>
      <p:pic>
        <p:nvPicPr>
          <p:cNvPr id="7" name="Image 6" descr="Une image contenant texte, Police, Graphique, graphisme&#10;&#10;Le contenu généré par l’IA peut être incorrect.">
            <a:extLst>
              <a:ext uri="{FF2B5EF4-FFF2-40B4-BE49-F238E27FC236}">
                <a16:creationId xmlns:a16="http://schemas.microsoft.com/office/drawing/2014/main" xmlns="" id="{2E255D0F-6E43-4978-B697-2A71BF387237}"/>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670843" y="5102751"/>
            <a:ext cx="2484000" cy="418592"/>
          </a:xfrm>
          <a:prstGeom prst="rect">
            <a:avLst/>
          </a:prstGeom>
        </p:spPr>
      </p:pic>
      <p:pic>
        <p:nvPicPr>
          <p:cNvPr id="9" name="Image 8" descr="Une image contenant texte, Graphique, Police, graphisme&#10;&#10;Le contenu généré par l’IA peut être incorrect.">
            <a:extLst>
              <a:ext uri="{FF2B5EF4-FFF2-40B4-BE49-F238E27FC236}">
                <a16:creationId xmlns:a16="http://schemas.microsoft.com/office/drawing/2014/main" xmlns="" id="{E2488FD6-E11C-4C09-463F-291D06008378}"/>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78595" y="2990989"/>
            <a:ext cx="2808000" cy="1545752"/>
          </a:xfrm>
          <a:prstGeom prst="rect">
            <a:avLst/>
          </a:prstGeom>
        </p:spPr>
      </p:pic>
      <p:pic>
        <p:nvPicPr>
          <p:cNvPr id="11" name="Image 10" descr="Une image contenant Graphique, Police, graphisme, texte&#10;&#10;Le contenu généré par l’IA peut être incorrect.">
            <a:extLst>
              <a:ext uri="{FF2B5EF4-FFF2-40B4-BE49-F238E27FC236}">
                <a16:creationId xmlns:a16="http://schemas.microsoft.com/office/drawing/2014/main" xmlns="" id="{760F2B44-79BA-1A09-776B-C000F1DAE38C}"/>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570807" y="105978"/>
            <a:ext cx="2504563" cy="553614"/>
          </a:xfrm>
          <a:prstGeom prst="rect">
            <a:avLst/>
          </a:prstGeom>
        </p:spPr>
      </p:pic>
      <p:sp>
        <p:nvSpPr>
          <p:cNvPr id="12" name="Organigramme : Carte perforée 11">
            <a:extLst>
              <a:ext uri="{FF2B5EF4-FFF2-40B4-BE49-F238E27FC236}">
                <a16:creationId xmlns:a16="http://schemas.microsoft.com/office/drawing/2014/main" xmlns="" id="{8C762A8B-7B25-F865-137A-B14C26819E2C}"/>
              </a:ext>
            </a:extLst>
          </p:cNvPr>
          <p:cNvSpPr/>
          <p:nvPr/>
        </p:nvSpPr>
        <p:spPr>
          <a:xfrm rot="10800000">
            <a:off x="3044" y="-2"/>
            <a:ext cx="9451133" cy="1024075"/>
          </a:xfrm>
          <a:prstGeom prst="flowChartPunchedCard">
            <a:avLst/>
          </a:prstGeom>
          <a:solidFill>
            <a:schemeClr val="bg1">
              <a:lumMod val="8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itre 1">
            <a:extLst>
              <a:ext uri="{FF2B5EF4-FFF2-40B4-BE49-F238E27FC236}">
                <a16:creationId xmlns:a16="http://schemas.microsoft.com/office/drawing/2014/main" xmlns="" id="{FCE2312A-518D-8ED1-8202-758E606AB345}"/>
              </a:ext>
            </a:extLst>
          </p:cNvPr>
          <p:cNvSpPr txBox="1">
            <a:spLocks/>
          </p:cNvSpPr>
          <p:nvPr/>
        </p:nvSpPr>
        <p:spPr>
          <a:xfrm>
            <a:off x="56483" y="52702"/>
            <a:ext cx="8884619" cy="8791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latin typeface="Cambria" panose="02040503050406030204" pitchFamily="18" charset="0"/>
                <a:ea typeface="Cambria" panose="02040503050406030204" pitchFamily="18" charset="0"/>
              </a:rPr>
              <a:t>Guide de la course</a:t>
            </a:r>
          </a:p>
          <a:p>
            <a:pPr algn="l"/>
            <a:r>
              <a:rPr lang="fr-FR" sz="2800" b="1" dirty="0">
                <a:latin typeface="Cambria" panose="02040503050406030204" pitchFamily="18" charset="0"/>
                <a:ea typeface="Cambria" panose="02040503050406030204" pitchFamily="18" charset="0"/>
              </a:rPr>
              <a:t>Grand Prix de Saint-Etienne Loire Activ Réseaux U19</a:t>
            </a:r>
          </a:p>
        </p:txBody>
      </p:sp>
      <p:pic>
        <p:nvPicPr>
          <p:cNvPr id="14" name="Image 13" descr="Une image contenant texte, logo, Police, symbole&#10;&#10;Le contenu généré par l’IA peut être incorrect.">
            <a:extLst>
              <a:ext uri="{FF2B5EF4-FFF2-40B4-BE49-F238E27FC236}">
                <a16:creationId xmlns:a16="http://schemas.microsoft.com/office/drawing/2014/main" xmlns="" id="{5702BD1A-B5B1-A580-0D8B-CC284D4C7C2D}"/>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256572" y="4522032"/>
            <a:ext cx="1788871" cy="1580029"/>
          </a:xfrm>
          <a:prstGeom prst="rect">
            <a:avLst/>
          </a:prstGeom>
        </p:spPr>
      </p:pic>
    </p:spTree>
    <p:extLst>
      <p:ext uri="{BB962C8B-B14F-4D97-AF65-F5344CB8AC3E}">
        <p14:creationId xmlns:p14="http://schemas.microsoft.com/office/powerpoint/2010/main" xmlns="" val="2471962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AC59DA81-884B-9FCB-8FF0-4E3B1388500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D52C2E53-147F-180E-B3A9-37DA75D6E59D}"/>
              </a:ext>
            </a:extLst>
          </p:cNvPr>
          <p:cNvSpPr>
            <a:spLocks noGrp="1"/>
          </p:cNvSpPr>
          <p:nvPr>
            <p:ph type="ctrTitle"/>
          </p:nvPr>
        </p:nvSpPr>
        <p:spPr>
          <a:xfrm>
            <a:off x="599769" y="1396686"/>
            <a:ext cx="4509358" cy="4064628"/>
          </a:xfrm>
        </p:spPr>
        <p:txBody>
          <a:bodyPr vert="horz" lIns="91440" tIns="45720" rIns="91440" bIns="45720" rtlCol="0" anchor="ctr">
            <a:normAutofit/>
          </a:bodyPr>
          <a:lstStyle/>
          <a:p>
            <a:r>
              <a:rPr lang="en-US" sz="4400" kern="1200" dirty="0">
                <a:solidFill>
                  <a:srgbClr val="FFFFFF"/>
                </a:solidFill>
                <a:latin typeface="+mj-lt"/>
                <a:ea typeface="+mj-ea"/>
                <a:cs typeface="+mj-cs"/>
              </a:rPr>
              <a:t>Grand Prix de Saint-Etienne Loire Activ Réseaux U19</a:t>
            </a:r>
          </a:p>
        </p:txBody>
      </p:sp>
      <p:sp>
        <p:nvSpPr>
          <p:cNvPr id="12" name="Arc 11">
            <a:extLst>
              <a:ext uri="{FF2B5EF4-FFF2-40B4-BE49-F238E27FC236}">
                <a16:creationId xmlns:a16="http://schemas.microsoft.com/office/drawing/2014/main" xmlns=""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ous-titre 2">
            <a:extLst>
              <a:ext uri="{FF2B5EF4-FFF2-40B4-BE49-F238E27FC236}">
                <a16:creationId xmlns:a16="http://schemas.microsoft.com/office/drawing/2014/main" xmlns="" id="{02F63868-7F7E-E568-E1BA-52B107D9EAF3}"/>
              </a:ext>
            </a:extLst>
          </p:cNvPr>
          <p:cNvSpPr>
            <a:spLocks noGrp="1"/>
          </p:cNvSpPr>
          <p:nvPr>
            <p:ph type="subTitle" idx="1"/>
          </p:nvPr>
        </p:nvSpPr>
        <p:spPr>
          <a:xfrm>
            <a:off x="5370153" y="1526033"/>
            <a:ext cx="5536397" cy="3935281"/>
          </a:xfrm>
        </p:spPr>
        <p:txBody>
          <a:bodyPr vert="horz" lIns="91440" tIns="45720" rIns="91440" bIns="45720" rtlCol="0">
            <a:normAutofit/>
          </a:bodyPr>
          <a:lstStyle/>
          <a:p>
            <a:pPr indent="-228600" algn="l">
              <a:buFont typeface="Arial" panose="020B0604020202020204" pitchFamily="34" charset="0"/>
              <a:buChar char="•"/>
            </a:pPr>
            <a:r>
              <a:rPr lang="en-US" dirty="0"/>
              <a:t>1-Engagements § </a:t>
            </a:r>
            <a:r>
              <a:rPr lang="en-US" dirty="0" err="1"/>
              <a:t>Règlementation</a:t>
            </a:r>
            <a:endParaRPr lang="en-US" dirty="0"/>
          </a:p>
          <a:p>
            <a:pPr indent="-228600" algn="l">
              <a:buFont typeface="Arial" panose="020B0604020202020204" pitchFamily="34" charset="0"/>
              <a:buChar char="•"/>
            </a:pPr>
            <a:r>
              <a:rPr lang="en-US" dirty="0"/>
              <a:t>2-Permanence § Lieux pratiques</a:t>
            </a:r>
          </a:p>
          <a:p>
            <a:pPr indent="-228600" algn="l">
              <a:buFont typeface="Arial" panose="020B0604020202020204" pitchFamily="34" charset="0"/>
              <a:buChar char="•"/>
            </a:pPr>
            <a:r>
              <a:rPr lang="en-US" dirty="0"/>
              <a:t>3-Avant et Après-course</a:t>
            </a:r>
          </a:p>
          <a:p>
            <a:pPr indent="-228600" algn="l">
              <a:buFont typeface="Arial" panose="020B0604020202020204" pitchFamily="34" charset="0"/>
              <a:buChar char="•"/>
            </a:pPr>
            <a:r>
              <a:rPr lang="en-US" dirty="0"/>
              <a:t>4-Règlement particulier de </a:t>
            </a:r>
            <a:r>
              <a:rPr lang="en-US" dirty="0" err="1"/>
              <a:t>l’épreuve</a:t>
            </a:r>
            <a:endParaRPr lang="en-US" dirty="0"/>
          </a:p>
          <a:p>
            <a:pPr indent="-228600" algn="l">
              <a:buFont typeface="Arial" panose="020B0604020202020204" pitchFamily="34" charset="0"/>
              <a:buChar char="•"/>
            </a:pPr>
            <a:r>
              <a:rPr lang="en-US" dirty="0"/>
              <a:t>5-Parcours et </a:t>
            </a:r>
            <a:r>
              <a:rPr lang="en-US" dirty="0" err="1"/>
              <a:t>sécurité</a:t>
            </a:r>
            <a:endParaRPr lang="en-US" dirty="0"/>
          </a:p>
          <a:p>
            <a:pPr indent="-228600" algn="l">
              <a:buFont typeface="Arial" panose="020B0604020202020204" pitchFamily="34" charset="0"/>
              <a:buChar char="•"/>
            </a:pPr>
            <a:r>
              <a:rPr lang="en-US" dirty="0"/>
              <a:t>6-Comité </a:t>
            </a:r>
            <a:r>
              <a:rPr lang="en-US" dirty="0" err="1"/>
              <a:t>d’organisation</a:t>
            </a:r>
            <a:endParaRPr lang="en-US" dirty="0"/>
          </a:p>
          <a:p>
            <a:pPr indent="-228600" algn="l">
              <a:buFont typeface="Arial" panose="020B0604020202020204" pitchFamily="34" charset="0"/>
              <a:buChar char="•"/>
            </a:pPr>
            <a:endParaRPr lang="en-US" dirty="0"/>
          </a:p>
          <a:p>
            <a:pPr indent="-228600" algn="l">
              <a:buFont typeface="Arial" panose="020B0604020202020204" pitchFamily="34" charset="0"/>
              <a:buChar char="•"/>
            </a:pPr>
            <a:endParaRPr lang="en-US" dirty="0"/>
          </a:p>
        </p:txBody>
      </p:sp>
      <p:pic>
        <p:nvPicPr>
          <p:cNvPr id="4" name="Image 3" descr="Une image contenant Graphique, Police, graphisme, texte&#10;&#10;Le contenu généré par l’IA peut être incorrect.">
            <a:extLst>
              <a:ext uri="{FF2B5EF4-FFF2-40B4-BE49-F238E27FC236}">
                <a16:creationId xmlns:a16="http://schemas.microsoft.com/office/drawing/2014/main" xmlns="" id="{775B9361-0AA6-CC29-E9DF-13923C87842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70807" y="105978"/>
            <a:ext cx="2504563" cy="553614"/>
          </a:xfrm>
          <a:prstGeom prst="rect">
            <a:avLst/>
          </a:prstGeom>
        </p:spPr>
      </p:pic>
      <p:sp>
        <p:nvSpPr>
          <p:cNvPr id="9" name="Organigramme : Carte perforée 8">
            <a:extLst>
              <a:ext uri="{FF2B5EF4-FFF2-40B4-BE49-F238E27FC236}">
                <a16:creationId xmlns:a16="http://schemas.microsoft.com/office/drawing/2014/main" xmlns="" id="{EAE5A383-ED7A-A31C-E30A-75A1A44BC267}"/>
              </a:ext>
            </a:extLst>
          </p:cNvPr>
          <p:cNvSpPr/>
          <p:nvPr/>
        </p:nvSpPr>
        <p:spPr>
          <a:xfrm rot="10800000">
            <a:off x="3044" y="-2"/>
            <a:ext cx="9451133" cy="1024075"/>
          </a:xfrm>
          <a:prstGeom prst="flowChartPunchedCard">
            <a:avLst/>
          </a:prstGeom>
          <a:solidFill>
            <a:schemeClr val="bg1">
              <a:lumMod val="8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re 1">
            <a:extLst>
              <a:ext uri="{FF2B5EF4-FFF2-40B4-BE49-F238E27FC236}">
                <a16:creationId xmlns:a16="http://schemas.microsoft.com/office/drawing/2014/main" xmlns="" id="{E7CC0D81-1A8C-043A-EE39-FE7156216BDB}"/>
              </a:ext>
            </a:extLst>
          </p:cNvPr>
          <p:cNvSpPr txBox="1">
            <a:spLocks/>
          </p:cNvSpPr>
          <p:nvPr/>
        </p:nvSpPr>
        <p:spPr>
          <a:xfrm>
            <a:off x="56483" y="52702"/>
            <a:ext cx="8884619" cy="8791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latin typeface="Cambria" panose="02040503050406030204" pitchFamily="18" charset="0"/>
                <a:ea typeface="Cambria" panose="02040503050406030204" pitchFamily="18" charset="0"/>
              </a:rPr>
              <a:t>Guide de la course</a:t>
            </a:r>
          </a:p>
          <a:p>
            <a:pPr algn="l"/>
            <a:r>
              <a:rPr lang="fr-FR" sz="2800" b="1" dirty="0">
                <a:latin typeface="Cambria" panose="02040503050406030204" pitchFamily="18" charset="0"/>
                <a:ea typeface="Cambria" panose="02040503050406030204" pitchFamily="18" charset="0"/>
              </a:rPr>
              <a:t>Grand Prix de Saint-Etienne Loire Activ Réseaux U19</a:t>
            </a:r>
          </a:p>
        </p:txBody>
      </p:sp>
      <p:pic>
        <p:nvPicPr>
          <p:cNvPr id="5" name="Image 4" descr="Une image contenant Graphique, logo, clipart, graphisme&#10;&#10;Le contenu généré par l’IA peut être incorrect.">
            <a:extLst>
              <a:ext uri="{FF2B5EF4-FFF2-40B4-BE49-F238E27FC236}">
                <a16:creationId xmlns:a16="http://schemas.microsoft.com/office/drawing/2014/main" xmlns="" id="{A35CD418-33AB-58E9-1103-05B18684ACC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80390" y="5855971"/>
            <a:ext cx="943395" cy="868880"/>
          </a:xfrm>
          <a:prstGeom prst="rect">
            <a:avLst/>
          </a:prstGeom>
        </p:spPr>
      </p:pic>
      <p:sp>
        <p:nvSpPr>
          <p:cNvPr id="21" name="Organigramme : Carte perforée 20">
            <a:extLst>
              <a:ext uri="{FF2B5EF4-FFF2-40B4-BE49-F238E27FC236}">
                <a16:creationId xmlns:a16="http://schemas.microsoft.com/office/drawing/2014/main" xmlns="" id="{73A4BCCB-5CEA-B95F-1131-1CA2BBC66530}"/>
              </a:ext>
            </a:extLst>
          </p:cNvPr>
          <p:cNvSpPr/>
          <p:nvPr/>
        </p:nvSpPr>
        <p:spPr>
          <a:xfrm>
            <a:off x="8612841" y="5778374"/>
            <a:ext cx="3520844" cy="1024077"/>
          </a:xfrm>
          <a:prstGeom prst="flowChartPunchedCard">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descr="Une image contenant Police, Graphique, graphisme, capture d’écran&#10;&#10;Le contenu généré par l’IA peut être incorrect.">
            <a:extLst>
              <a:ext uri="{FF2B5EF4-FFF2-40B4-BE49-F238E27FC236}">
                <a16:creationId xmlns:a16="http://schemas.microsoft.com/office/drawing/2014/main" xmlns="" id="{23D311FB-7034-C5AC-AE9B-31786C86E0E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178747" y="5974928"/>
            <a:ext cx="1484771" cy="705653"/>
          </a:xfrm>
          <a:prstGeom prst="rect">
            <a:avLst/>
          </a:prstGeom>
        </p:spPr>
      </p:pic>
      <p:sp>
        <p:nvSpPr>
          <p:cNvPr id="24" name="ZoneTexte 23">
            <a:extLst>
              <a:ext uri="{FF2B5EF4-FFF2-40B4-BE49-F238E27FC236}">
                <a16:creationId xmlns:a16="http://schemas.microsoft.com/office/drawing/2014/main" xmlns="" id="{4D1F6A74-AFFB-AC3F-62AB-8014ED79A018}"/>
              </a:ext>
            </a:extLst>
          </p:cNvPr>
          <p:cNvSpPr txBox="1"/>
          <p:nvPr/>
        </p:nvSpPr>
        <p:spPr>
          <a:xfrm>
            <a:off x="10360959" y="5590598"/>
            <a:ext cx="1856028" cy="246221"/>
          </a:xfrm>
          <a:prstGeom prst="rect">
            <a:avLst/>
          </a:prstGeom>
          <a:noFill/>
          <a:ln>
            <a:noFill/>
          </a:ln>
        </p:spPr>
        <p:txBody>
          <a:bodyPr wrap="square" rtlCol="0">
            <a:spAutoFit/>
          </a:bodyPr>
          <a:lstStyle/>
          <a:p>
            <a:pPr algn="r"/>
            <a:r>
              <a:rPr lang="fr-FR" sz="1000" i="1" dirty="0">
                <a:solidFill>
                  <a:schemeClr val="bg1">
                    <a:lumMod val="75000"/>
                  </a:schemeClr>
                </a:solidFill>
              </a:rPr>
              <a:t>Merci à tous nos partenaires !</a:t>
            </a:r>
          </a:p>
        </p:txBody>
      </p:sp>
    </p:spTree>
    <p:extLst>
      <p:ext uri="{BB962C8B-B14F-4D97-AF65-F5344CB8AC3E}">
        <p14:creationId xmlns:p14="http://schemas.microsoft.com/office/powerpoint/2010/main" xmlns="" val="4109750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4953B0D-38F4-55A5-A3A1-E397D38D098D}"/>
            </a:ext>
          </a:extLst>
        </p:cNvPr>
        <p:cNvGrpSpPr/>
        <p:nvPr/>
      </p:nvGrpSpPr>
      <p:grpSpPr>
        <a:xfrm>
          <a:off x="0" y="0"/>
          <a:ext cx="0" cy="0"/>
          <a:chOff x="0" y="0"/>
          <a:chExt cx="0" cy="0"/>
        </a:xfrm>
      </p:grpSpPr>
      <p:sp>
        <p:nvSpPr>
          <p:cNvPr id="3" name="Sous-titre 2">
            <a:extLst>
              <a:ext uri="{FF2B5EF4-FFF2-40B4-BE49-F238E27FC236}">
                <a16:creationId xmlns:a16="http://schemas.microsoft.com/office/drawing/2014/main" xmlns="" id="{653F8935-A4AE-1D27-2A14-648DFEE4BC2F}"/>
              </a:ext>
            </a:extLst>
          </p:cNvPr>
          <p:cNvSpPr>
            <a:spLocks noGrp="1"/>
          </p:cNvSpPr>
          <p:nvPr>
            <p:ph type="subTitle" idx="1"/>
          </p:nvPr>
        </p:nvSpPr>
        <p:spPr>
          <a:xfrm>
            <a:off x="156086" y="1178367"/>
            <a:ext cx="10992465" cy="4611329"/>
          </a:xfrm>
        </p:spPr>
        <p:txBody>
          <a:bodyPr>
            <a:normAutofit fontScale="55000" lnSpcReduction="20000"/>
          </a:bodyPr>
          <a:lstStyle/>
          <a:p>
            <a:pPr algn="l"/>
            <a:r>
              <a:rPr lang="fr-FR" sz="5100" b="1" dirty="0">
                <a:latin typeface="Cambria" panose="02040503050406030204" pitchFamily="18" charset="0"/>
                <a:ea typeface="Cambria" panose="02040503050406030204" pitchFamily="18" charset="0"/>
              </a:rPr>
              <a:t>1-Engagements § Règlementation</a:t>
            </a:r>
          </a:p>
          <a:p>
            <a:pPr algn="l"/>
            <a:r>
              <a:rPr lang="fr-FR" sz="3300" b="1" dirty="0">
                <a:latin typeface="Cambria" panose="02040503050406030204" pitchFamily="18" charset="0"/>
                <a:ea typeface="Cambria" panose="02040503050406030204" pitchFamily="18" charset="0"/>
              </a:rPr>
              <a:t>Engagements</a:t>
            </a:r>
          </a:p>
          <a:p>
            <a:pPr algn="just"/>
            <a:r>
              <a:rPr lang="fr-FR" sz="2900" dirty="0">
                <a:latin typeface="Cambria" panose="02040503050406030204" pitchFamily="18" charset="0"/>
                <a:ea typeface="Cambria" panose="02040503050406030204" pitchFamily="18" charset="0"/>
              </a:rPr>
              <a:t>Le fait d’être engagé implique que chaque coureur a pris connaissance du présent règlement et qu’il en accepte toutes les clauses. Ainsi, chaque coureur s’engage à respecter le code de la route. L’engagement se fait par équipe ou à titre individuel. Un droit d’engagement de 15 € par coureur devra être acquitté.</a:t>
            </a:r>
          </a:p>
          <a:p>
            <a:pPr algn="just"/>
            <a:r>
              <a:rPr lang="fr-FR" sz="2900" dirty="0">
                <a:latin typeface="Cambria" panose="02040503050406030204" pitchFamily="18" charset="0"/>
                <a:ea typeface="Cambria" panose="02040503050406030204" pitchFamily="18" charset="0"/>
              </a:rPr>
              <a:t>Sauf pour les coureurs étrangers qui s’engageront directement auprès de l’organisateur avec l’accord de leur fédération nationale, les engagements se feront à travers la plateforme </a:t>
            </a:r>
            <a:r>
              <a:rPr lang="fr-FR" sz="2900" dirty="0" err="1">
                <a:latin typeface="Cambria" panose="02040503050406030204" pitchFamily="18" charset="0"/>
                <a:ea typeface="Cambria" panose="02040503050406030204" pitchFamily="18" charset="0"/>
              </a:rPr>
              <a:t>cicleweb</a:t>
            </a:r>
            <a:r>
              <a:rPr lang="fr-FR" sz="2900" dirty="0">
                <a:latin typeface="Cambria" panose="02040503050406030204" pitchFamily="18" charset="0"/>
                <a:ea typeface="Cambria" panose="02040503050406030204" pitchFamily="18" charset="0"/>
              </a:rPr>
              <a:t> de la FFC</a:t>
            </a:r>
          </a:p>
          <a:p>
            <a:pPr algn="just"/>
            <a:r>
              <a:rPr lang="fr-FR" sz="3300" b="1" dirty="0">
                <a:latin typeface="Cambria" panose="02040503050406030204" pitchFamily="18" charset="0"/>
                <a:ea typeface="Cambria" panose="02040503050406030204" pitchFamily="18" charset="0"/>
              </a:rPr>
              <a:t>Participation</a:t>
            </a:r>
          </a:p>
          <a:p>
            <a:pPr algn="just"/>
            <a:r>
              <a:rPr lang="fr-FR" sz="2900" dirty="0">
                <a:effectLst/>
                <a:latin typeface="Cambria" panose="02040503050406030204" pitchFamily="18" charset="0"/>
                <a:ea typeface="Cambria" panose="02040503050406030204" pitchFamily="18" charset="0"/>
                <a:cs typeface="Arial" panose="020B0604020202020204" pitchFamily="34" charset="0"/>
              </a:rPr>
              <a:t>L’épreuve est réservée aux athlètes </a:t>
            </a:r>
            <a:r>
              <a:rPr lang="fr-FR" sz="2900" b="1" dirty="0">
                <a:effectLst/>
                <a:latin typeface="Cambria" panose="02040503050406030204" pitchFamily="18" charset="0"/>
                <a:ea typeface="Cambria" panose="02040503050406030204" pitchFamily="18" charset="0"/>
                <a:cs typeface="Arial" panose="020B0604020202020204" pitchFamily="34" charset="0"/>
              </a:rPr>
              <a:t>U19</a:t>
            </a:r>
            <a:r>
              <a:rPr lang="fr-FR" sz="2900" dirty="0">
                <a:effectLst/>
                <a:latin typeface="Cambria" panose="02040503050406030204" pitchFamily="18" charset="0"/>
                <a:ea typeface="Cambria" panose="02040503050406030204" pitchFamily="18" charset="0"/>
                <a:cs typeface="Arial" panose="020B0604020202020204" pitchFamily="34" charset="0"/>
              </a:rPr>
              <a:t>. Elle est inscrite au calendrier national FFC et classée « fédérale U19 ».</a:t>
            </a:r>
            <a:endParaRPr lang="fr-FR" sz="2900" dirty="0">
              <a:effectLst/>
              <a:latin typeface="Cambria" panose="02040503050406030204" pitchFamily="18" charset="0"/>
              <a:ea typeface="Cambria" panose="02040503050406030204" pitchFamily="18" charset="0"/>
            </a:endParaRPr>
          </a:p>
          <a:p>
            <a:pPr algn="just">
              <a:spcAft>
                <a:spcPts val="600"/>
              </a:spcAft>
            </a:pPr>
            <a:r>
              <a:rPr lang="fr-FR" sz="2900" dirty="0">
                <a:effectLst/>
                <a:latin typeface="Cambria" panose="02040503050406030204" pitchFamily="18" charset="0"/>
                <a:ea typeface="Cambria" panose="02040503050406030204" pitchFamily="18" charset="0"/>
                <a:cs typeface="Arial" panose="020B0604020202020204" pitchFamily="34" charset="0"/>
              </a:rPr>
              <a:t>Conformément au règlement FFC, l’épreuve est ouverte à titre individuel ou par équipe de structure suivante :</a:t>
            </a:r>
            <a:endParaRPr lang="fr-FR" sz="2900" dirty="0">
              <a:effectLst/>
              <a:latin typeface="Cambria" panose="02040503050406030204" pitchFamily="18" charset="0"/>
              <a:ea typeface="Cambria" panose="02040503050406030204" pitchFamily="18" charset="0"/>
            </a:endParaRPr>
          </a:p>
          <a:p>
            <a:pPr marL="342900" lvl="0" indent="-342900" algn="just">
              <a:buFont typeface="Times New Roman" panose="02020603050405020304" pitchFamily="18" charset="0"/>
              <a:buChar char="-"/>
              <a:tabLst>
                <a:tab pos="457200" algn="l"/>
              </a:tabLst>
            </a:pPr>
            <a:r>
              <a:rPr lang="fr-FR" sz="2900" dirty="0">
                <a:effectLst/>
                <a:latin typeface="Cambria" panose="02040503050406030204" pitchFamily="18" charset="0"/>
                <a:ea typeface="Cambria" panose="02040503050406030204" pitchFamily="18" charset="0"/>
                <a:cs typeface="Arial" panose="020B0604020202020204" pitchFamily="34" charset="0"/>
              </a:rPr>
              <a:t>Equipes de sélections régionales</a:t>
            </a:r>
            <a:endParaRPr lang="fr-FR" sz="2900" dirty="0">
              <a:effectLst/>
              <a:latin typeface="Cambria" panose="02040503050406030204" pitchFamily="18" charset="0"/>
              <a:ea typeface="Cambria" panose="02040503050406030204" pitchFamily="18" charset="0"/>
            </a:endParaRPr>
          </a:p>
          <a:p>
            <a:pPr marL="342900" lvl="0" indent="-342900" algn="just">
              <a:buFont typeface="Times New Roman" panose="02020603050405020304" pitchFamily="18" charset="0"/>
              <a:buChar char="-"/>
              <a:tabLst>
                <a:tab pos="457200" algn="l"/>
              </a:tabLst>
            </a:pPr>
            <a:r>
              <a:rPr lang="fr-FR" sz="2900" dirty="0">
                <a:effectLst/>
                <a:latin typeface="Cambria" panose="02040503050406030204" pitchFamily="18" charset="0"/>
                <a:ea typeface="Cambria" panose="02040503050406030204" pitchFamily="18" charset="0"/>
                <a:cs typeface="Arial" panose="020B0604020202020204" pitchFamily="34" charset="0"/>
              </a:rPr>
              <a:t>Equipes de Comités départementaux ;</a:t>
            </a:r>
            <a:endParaRPr lang="fr-FR" sz="2900" dirty="0">
              <a:effectLst/>
              <a:latin typeface="Cambria" panose="02040503050406030204" pitchFamily="18" charset="0"/>
              <a:ea typeface="Cambria" panose="02040503050406030204" pitchFamily="18" charset="0"/>
            </a:endParaRPr>
          </a:p>
          <a:p>
            <a:pPr marL="342900" lvl="0" indent="-342900" algn="just">
              <a:spcAft>
                <a:spcPts val="600"/>
              </a:spcAft>
              <a:buFont typeface="Times New Roman" panose="02020603050405020304" pitchFamily="18" charset="0"/>
              <a:buChar char="-"/>
              <a:tabLst>
                <a:tab pos="457200" algn="l"/>
              </a:tabLst>
            </a:pPr>
            <a:r>
              <a:rPr lang="fr-FR" sz="2900" dirty="0">
                <a:effectLst/>
                <a:latin typeface="Cambria" panose="02040503050406030204" pitchFamily="18" charset="0"/>
                <a:ea typeface="Cambria" panose="02040503050406030204" pitchFamily="18" charset="0"/>
                <a:cs typeface="Arial" panose="020B0604020202020204" pitchFamily="34" charset="0"/>
              </a:rPr>
              <a:t>Equipes de club</a:t>
            </a:r>
            <a:endParaRPr lang="fr-FR" sz="2900" dirty="0">
              <a:effectLst/>
              <a:latin typeface="Cambria" panose="02040503050406030204" pitchFamily="18" charset="0"/>
              <a:ea typeface="Cambria" panose="02040503050406030204" pitchFamily="18" charset="0"/>
            </a:endParaRPr>
          </a:p>
          <a:p>
            <a:pPr algn="just"/>
            <a:r>
              <a:rPr lang="fr-FR" sz="2900" dirty="0">
                <a:effectLst/>
                <a:latin typeface="Cambria" panose="02040503050406030204" pitchFamily="18" charset="0"/>
                <a:ea typeface="Cambria" panose="02040503050406030204" pitchFamily="18" charset="0"/>
                <a:cs typeface="Arial" panose="020B0604020202020204" pitchFamily="34" charset="0"/>
              </a:rPr>
              <a:t>Le nombre d’engagés est fixé à 200. Le nombre de coureurs d’un même club ne pourra être supérieur à 12, si le nombre maximum de coureurs engagés (200) est atteint. Dans le cas contraire, une tolérance est admise, sous réserve, qu’elle ne conduise pas l’organisateur à évincer de l’épreuve d’autres équipes ayant sollicité leur engagement</a:t>
            </a:r>
            <a:endParaRPr lang="fr-FR" sz="2900" b="1" dirty="0">
              <a:latin typeface="Cambria" panose="02040503050406030204" pitchFamily="18" charset="0"/>
              <a:ea typeface="Cambria" panose="02040503050406030204" pitchFamily="18" charset="0"/>
            </a:endParaRPr>
          </a:p>
        </p:txBody>
      </p:sp>
      <p:pic>
        <p:nvPicPr>
          <p:cNvPr id="8" name="Image 7" descr="Une image contenant Graphique, Police, graphisme, texte&#10;&#10;Le contenu généré par l’IA peut être incorrect.">
            <a:extLst>
              <a:ext uri="{FF2B5EF4-FFF2-40B4-BE49-F238E27FC236}">
                <a16:creationId xmlns:a16="http://schemas.microsoft.com/office/drawing/2014/main" xmlns="" id="{3D6137CE-9A29-B30A-A1CA-09E85131B95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70807" y="105978"/>
            <a:ext cx="2504563" cy="553614"/>
          </a:xfrm>
          <a:prstGeom prst="rect">
            <a:avLst/>
          </a:prstGeom>
        </p:spPr>
      </p:pic>
      <p:sp>
        <p:nvSpPr>
          <p:cNvPr id="9" name="Organigramme : Carte perforée 8">
            <a:extLst>
              <a:ext uri="{FF2B5EF4-FFF2-40B4-BE49-F238E27FC236}">
                <a16:creationId xmlns:a16="http://schemas.microsoft.com/office/drawing/2014/main" xmlns="" id="{4A68CFE8-91D6-B4B0-18C8-55C3B298A94D}"/>
              </a:ext>
            </a:extLst>
          </p:cNvPr>
          <p:cNvSpPr/>
          <p:nvPr/>
        </p:nvSpPr>
        <p:spPr>
          <a:xfrm rot="10800000">
            <a:off x="3044" y="-2"/>
            <a:ext cx="9451133" cy="1024075"/>
          </a:xfrm>
          <a:prstGeom prst="flowChartPunchedCard">
            <a:avLst/>
          </a:prstGeom>
          <a:solidFill>
            <a:schemeClr val="bg1">
              <a:lumMod val="8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xmlns="" id="{44B88F4B-47B9-3813-CC24-63901F5DA717}"/>
              </a:ext>
            </a:extLst>
          </p:cNvPr>
          <p:cNvSpPr txBox="1">
            <a:spLocks/>
          </p:cNvSpPr>
          <p:nvPr/>
        </p:nvSpPr>
        <p:spPr>
          <a:xfrm>
            <a:off x="56483" y="52702"/>
            <a:ext cx="8884619" cy="8791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latin typeface="Cambria" panose="02040503050406030204" pitchFamily="18" charset="0"/>
                <a:ea typeface="Cambria" panose="02040503050406030204" pitchFamily="18" charset="0"/>
              </a:rPr>
              <a:t>Guide de la course</a:t>
            </a:r>
          </a:p>
          <a:p>
            <a:pPr algn="l"/>
            <a:r>
              <a:rPr lang="fr-FR" sz="2800" b="1" dirty="0">
                <a:latin typeface="Cambria" panose="02040503050406030204" pitchFamily="18" charset="0"/>
                <a:ea typeface="Cambria" panose="02040503050406030204" pitchFamily="18" charset="0"/>
              </a:rPr>
              <a:t>Grand Prix de Saint-Etienne Loire Activ Réseaux U19</a:t>
            </a:r>
          </a:p>
        </p:txBody>
      </p:sp>
      <p:pic>
        <p:nvPicPr>
          <p:cNvPr id="6" name="Image 5" descr="Une image contenant Graphique, Police, graphisme, logo&#10;&#10;Le contenu généré par l’IA peut être incorrect.">
            <a:extLst>
              <a:ext uri="{FF2B5EF4-FFF2-40B4-BE49-F238E27FC236}">
                <a16:creationId xmlns:a16="http://schemas.microsoft.com/office/drawing/2014/main" xmlns="" id="{D4A0878E-6753-3213-1EB8-FB7D6E16F4B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771370" y="5859222"/>
            <a:ext cx="2304000" cy="892800"/>
          </a:xfrm>
          <a:prstGeom prst="rect">
            <a:avLst/>
          </a:prstGeom>
        </p:spPr>
      </p:pic>
      <p:sp>
        <p:nvSpPr>
          <p:cNvPr id="12" name="ZoneTexte 11">
            <a:extLst>
              <a:ext uri="{FF2B5EF4-FFF2-40B4-BE49-F238E27FC236}">
                <a16:creationId xmlns:a16="http://schemas.microsoft.com/office/drawing/2014/main" xmlns="" id="{72168B1F-75C8-D670-7D0F-17DF13AA2FA0}"/>
              </a:ext>
            </a:extLst>
          </p:cNvPr>
          <p:cNvSpPr txBox="1"/>
          <p:nvPr/>
        </p:nvSpPr>
        <p:spPr>
          <a:xfrm>
            <a:off x="10335972" y="5568689"/>
            <a:ext cx="1856028" cy="246221"/>
          </a:xfrm>
          <a:prstGeom prst="rect">
            <a:avLst/>
          </a:prstGeom>
          <a:noFill/>
          <a:ln>
            <a:noFill/>
          </a:ln>
        </p:spPr>
        <p:txBody>
          <a:bodyPr wrap="square" rtlCol="0">
            <a:spAutoFit/>
          </a:bodyPr>
          <a:lstStyle/>
          <a:p>
            <a:pPr algn="r"/>
            <a:r>
              <a:rPr lang="fr-FR" sz="1000" i="1" dirty="0">
                <a:solidFill>
                  <a:schemeClr val="bg1">
                    <a:lumMod val="75000"/>
                  </a:schemeClr>
                </a:solidFill>
              </a:rPr>
              <a:t>Merci à tous nos partenaires !</a:t>
            </a:r>
          </a:p>
        </p:txBody>
      </p:sp>
      <p:sp>
        <p:nvSpPr>
          <p:cNvPr id="13" name="Organigramme : Carte perforée 12">
            <a:extLst>
              <a:ext uri="{FF2B5EF4-FFF2-40B4-BE49-F238E27FC236}">
                <a16:creationId xmlns:a16="http://schemas.microsoft.com/office/drawing/2014/main" xmlns="" id="{56088A91-1F6B-C262-BF3C-1B714444212B}"/>
              </a:ext>
            </a:extLst>
          </p:cNvPr>
          <p:cNvSpPr/>
          <p:nvPr/>
        </p:nvSpPr>
        <p:spPr>
          <a:xfrm>
            <a:off x="7577418" y="5778374"/>
            <a:ext cx="4556266" cy="1024077"/>
          </a:xfrm>
          <a:prstGeom prst="flowChartPunchedCard">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descr="Une image contenant texte, Police, logo, Graphique&#10;&#10;Le contenu généré par l’IA peut être incorrect.">
            <a:extLst>
              <a:ext uri="{FF2B5EF4-FFF2-40B4-BE49-F238E27FC236}">
                <a16:creationId xmlns:a16="http://schemas.microsoft.com/office/drawing/2014/main" xmlns="" id="{20A9B73D-DC08-325B-AD86-3E2CEE8A49E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68717" y="6032970"/>
            <a:ext cx="1802653" cy="545303"/>
          </a:xfrm>
          <a:prstGeom prst="rect">
            <a:avLst/>
          </a:prstGeom>
        </p:spPr>
      </p:pic>
    </p:spTree>
    <p:extLst>
      <p:ext uri="{BB962C8B-B14F-4D97-AF65-F5344CB8AC3E}">
        <p14:creationId xmlns:p14="http://schemas.microsoft.com/office/powerpoint/2010/main" xmlns="" val="1116087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454E757-24C6-A549-6D1B-E0C0B075B79F}"/>
            </a:ext>
          </a:extLst>
        </p:cNvPr>
        <p:cNvGrpSpPr/>
        <p:nvPr/>
      </p:nvGrpSpPr>
      <p:grpSpPr>
        <a:xfrm>
          <a:off x="0" y="0"/>
          <a:ext cx="0" cy="0"/>
          <a:chOff x="0" y="0"/>
          <a:chExt cx="0" cy="0"/>
        </a:xfrm>
      </p:grpSpPr>
      <p:sp>
        <p:nvSpPr>
          <p:cNvPr id="3" name="Sous-titre 2">
            <a:extLst>
              <a:ext uri="{FF2B5EF4-FFF2-40B4-BE49-F238E27FC236}">
                <a16:creationId xmlns:a16="http://schemas.microsoft.com/office/drawing/2014/main" xmlns="" id="{747B5D2E-AD4A-87AA-687B-CD3D8BDCE4AD}"/>
              </a:ext>
            </a:extLst>
          </p:cNvPr>
          <p:cNvSpPr>
            <a:spLocks noGrp="1"/>
          </p:cNvSpPr>
          <p:nvPr>
            <p:ph type="subTitle" idx="1"/>
          </p:nvPr>
        </p:nvSpPr>
        <p:spPr>
          <a:xfrm>
            <a:off x="154859" y="1234177"/>
            <a:ext cx="5569975" cy="2926584"/>
          </a:xfrm>
        </p:spPr>
        <p:txBody>
          <a:bodyPr>
            <a:normAutofit/>
          </a:bodyPr>
          <a:lstStyle/>
          <a:p>
            <a:pPr algn="l"/>
            <a:r>
              <a:rPr lang="fr-FR" b="1" dirty="0">
                <a:latin typeface="Cambria" panose="02040503050406030204" pitchFamily="18" charset="0"/>
                <a:ea typeface="Cambria" panose="02040503050406030204" pitchFamily="18" charset="0"/>
              </a:rPr>
              <a:t>1-Engagements § Règlementation</a:t>
            </a:r>
          </a:p>
          <a:p>
            <a:pPr algn="l"/>
            <a:r>
              <a:rPr lang="fr-FR" sz="1600" b="1" dirty="0">
                <a:latin typeface="Cambria" panose="02040503050406030204" pitchFamily="18" charset="0"/>
                <a:ea typeface="Cambria" panose="02040503050406030204" pitchFamily="18" charset="0"/>
              </a:rPr>
              <a:t>Arbitres</a:t>
            </a:r>
          </a:p>
          <a:p>
            <a:pPr algn="l"/>
            <a:r>
              <a:rPr lang="fr-FR" sz="1600" dirty="0">
                <a:latin typeface="Cambria" panose="02040503050406030204" pitchFamily="18" charset="0"/>
                <a:ea typeface="Cambria" panose="02040503050406030204" pitchFamily="18" charset="0"/>
              </a:rPr>
              <a:t>Présidente du jury : Sandrine DUFOUR</a:t>
            </a:r>
          </a:p>
          <a:p>
            <a:pPr algn="l"/>
            <a:r>
              <a:rPr lang="fr-FR" sz="1600" dirty="0">
                <a:latin typeface="Cambria" panose="02040503050406030204" pitchFamily="18" charset="0"/>
                <a:ea typeface="Cambria" panose="02040503050406030204" pitchFamily="18" charset="0"/>
              </a:rPr>
              <a:t>Commissaire 1 : Elodie GARRIVIER</a:t>
            </a:r>
          </a:p>
          <a:p>
            <a:pPr algn="l"/>
            <a:r>
              <a:rPr lang="fr-FR" sz="1600" dirty="0">
                <a:latin typeface="Cambria" panose="02040503050406030204" pitchFamily="18" charset="0"/>
                <a:ea typeface="Cambria" panose="02040503050406030204" pitchFamily="18" charset="0"/>
              </a:rPr>
              <a:t>Commissaire 2 : Guy PERRUSSET</a:t>
            </a:r>
          </a:p>
          <a:p>
            <a:pPr algn="l"/>
            <a:r>
              <a:rPr lang="fr-FR" sz="1600" dirty="0">
                <a:latin typeface="Cambria" panose="02040503050406030204" pitchFamily="18" charset="0"/>
                <a:ea typeface="Cambria" panose="02040503050406030204" pitchFamily="18" charset="0"/>
              </a:rPr>
              <a:t>Juge à l’arrivée: Christine DEMONT</a:t>
            </a:r>
          </a:p>
          <a:p>
            <a:pPr algn="l"/>
            <a:r>
              <a:rPr lang="fr-FR" sz="1600" dirty="0">
                <a:latin typeface="Cambria" panose="02040503050406030204" pitchFamily="18" charset="0"/>
                <a:ea typeface="Cambria" panose="02040503050406030204" pitchFamily="18" charset="0"/>
              </a:rPr>
              <a:t>Arbitre moto 1: Inès GALLION ROSE</a:t>
            </a:r>
            <a:endParaRPr lang="fr-FR" sz="1600" dirty="0">
              <a:solidFill>
                <a:srgbClr val="FF0000"/>
              </a:solidFill>
              <a:latin typeface="Cambria" panose="02040503050406030204" pitchFamily="18" charset="0"/>
              <a:ea typeface="Cambria" panose="02040503050406030204" pitchFamily="18" charset="0"/>
            </a:endParaRPr>
          </a:p>
          <a:p>
            <a:pPr algn="l"/>
            <a:r>
              <a:rPr lang="fr-FR" sz="1600" dirty="0">
                <a:latin typeface="Cambria" panose="02040503050406030204" pitchFamily="18" charset="0"/>
                <a:ea typeface="Cambria" panose="02040503050406030204" pitchFamily="18" charset="0"/>
              </a:rPr>
              <a:t>Arbitre moto 2: Arnaud BOUDRAS</a:t>
            </a:r>
          </a:p>
          <a:p>
            <a:endParaRPr lang="fr-FR" sz="3200" dirty="0"/>
          </a:p>
        </p:txBody>
      </p:sp>
      <p:sp>
        <p:nvSpPr>
          <p:cNvPr id="4" name="Sous-titre 2">
            <a:extLst>
              <a:ext uri="{FF2B5EF4-FFF2-40B4-BE49-F238E27FC236}">
                <a16:creationId xmlns:a16="http://schemas.microsoft.com/office/drawing/2014/main" xmlns="" id="{F2756D33-C74F-75EE-D69A-409629B371D5}"/>
              </a:ext>
            </a:extLst>
          </p:cNvPr>
          <p:cNvSpPr txBox="1">
            <a:spLocks/>
          </p:cNvSpPr>
          <p:nvPr/>
        </p:nvSpPr>
        <p:spPr>
          <a:xfrm>
            <a:off x="6351639" y="2697469"/>
            <a:ext cx="5432322" cy="247429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sz="3200" dirty="0"/>
          </a:p>
        </p:txBody>
      </p:sp>
      <p:sp>
        <p:nvSpPr>
          <p:cNvPr id="6" name="ZoneTexte 5">
            <a:extLst>
              <a:ext uri="{FF2B5EF4-FFF2-40B4-BE49-F238E27FC236}">
                <a16:creationId xmlns:a16="http://schemas.microsoft.com/office/drawing/2014/main" xmlns="" id="{FDA234C2-352E-B942-A765-7640B27DB42C}"/>
              </a:ext>
            </a:extLst>
          </p:cNvPr>
          <p:cNvSpPr txBox="1"/>
          <p:nvPr/>
        </p:nvSpPr>
        <p:spPr>
          <a:xfrm>
            <a:off x="5249631" y="1234177"/>
            <a:ext cx="6135328" cy="4662815"/>
          </a:xfrm>
          <a:prstGeom prst="rect">
            <a:avLst/>
          </a:prstGeom>
          <a:noFill/>
        </p:spPr>
        <p:txBody>
          <a:bodyPr wrap="square">
            <a:spAutoFit/>
          </a:bodyPr>
          <a:lstStyle/>
          <a:p>
            <a:pPr>
              <a:spcAft>
                <a:spcPts val="600"/>
              </a:spcAft>
            </a:pPr>
            <a:r>
              <a:rPr lang="fr-FR" sz="1800" b="1" dirty="0">
                <a:effectLst/>
                <a:latin typeface="Cambria" panose="02040503050406030204" pitchFamily="18" charset="0"/>
                <a:ea typeface="Times New Roman" panose="02020603050405020304" pitchFamily="18" charset="0"/>
                <a:cs typeface="Arial" panose="020B0604020202020204" pitchFamily="34" charset="0"/>
              </a:rPr>
              <a:t> </a:t>
            </a:r>
            <a:r>
              <a:rPr lang="fr-FR" sz="1800" b="1" dirty="0">
                <a:effectLst/>
                <a:latin typeface="Cambria" panose="02040503050406030204" pitchFamily="18" charset="0"/>
                <a:ea typeface="Cambria" panose="02040503050406030204" pitchFamily="18" charset="0"/>
                <a:cs typeface="Arial" panose="020B0604020202020204" pitchFamily="34" charset="0"/>
              </a:rPr>
              <a:t>Organisation :</a:t>
            </a:r>
            <a:endParaRPr lang="fr-FR" sz="1800" dirty="0">
              <a:effectLst/>
              <a:latin typeface="Cambria" panose="02040503050406030204" pitchFamily="18" charset="0"/>
              <a:ea typeface="Cambria" panose="02040503050406030204" pitchFamily="18" charset="0"/>
            </a:endParaRPr>
          </a:p>
          <a:p>
            <a:pPr algn="just"/>
            <a:r>
              <a:rPr lang="fr-FR" sz="1600" dirty="0">
                <a:effectLst/>
                <a:latin typeface="Cambria" panose="02040503050406030204" pitchFamily="18" charset="0"/>
                <a:ea typeface="Times New Roman" panose="02020603050405020304" pitchFamily="18" charset="0"/>
                <a:cs typeface="Arial" panose="020B0604020202020204" pitchFamily="34" charset="0"/>
              </a:rPr>
              <a:t>L’épreuve « Grand Prix de la ville de Saint-Etienne et du Conseil Départemental de la Loire-Activ Réseaux », est organisée par l’Espoir Cycliste Saint-Etienne, 6, rue Mario MEUNIER 42000 SAINT-ETIENNE sous les règlements de la FFC.</a:t>
            </a:r>
          </a:p>
          <a:p>
            <a:pPr algn="just"/>
            <a:endParaRPr lang="fr-FR" dirty="0">
              <a:latin typeface="Cambria" panose="02040503050406030204" pitchFamily="18" charset="0"/>
              <a:ea typeface="Times New Roman" panose="02020603050405020304" pitchFamily="18" charset="0"/>
              <a:cs typeface="Arial" panose="020B0604020202020204" pitchFamily="34" charset="0"/>
            </a:endParaRPr>
          </a:p>
          <a:p>
            <a:pPr algn="just"/>
            <a:r>
              <a:rPr lang="fr-FR" sz="1800" b="1" dirty="0">
                <a:effectLst/>
                <a:latin typeface="Cambria" panose="02040503050406030204" pitchFamily="18" charset="0"/>
                <a:ea typeface="Times New Roman" panose="02020603050405020304" pitchFamily="18" charset="0"/>
                <a:cs typeface="Arial" panose="020B0604020202020204" pitchFamily="34" charset="0"/>
              </a:rPr>
              <a:t>Anti-dopage</a:t>
            </a:r>
          </a:p>
          <a:p>
            <a:pPr algn="just"/>
            <a:endParaRPr lang="fr-FR" dirty="0">
              <a:latin typeface="Cambria" panose="02040503050406030204" pitchFamily="18" charset="0"/>
              <a:ea typeface="Times New Roman" panose="02020603050405020304" pitchFamily="18" charset="0"/>
              <a:cs typeface="Arial" panose="020B0604020202020204" pitchFamily="34" charset="0"/>
            </a:endParaRPr>
          </a:p>
          <a:p>
            <a:pPr algn="just"/>
            <a:r>
              <a:rPr lang="fr-FR" sz="1600" dirty="0">
                <a:effectLst/>
                <a:latin typeface="Cambria" panose="02040503050406030204" pitchFamily="18" charset="0"/>
                <a:ea typeface="Times New Roman" panose="02020603050405020304" pitchFamily="18" charset="0"/>
                <a:cs typeface="Arial" panose="020B0604020202020204" pitchFamily="34" charset="0"/>
              </a:rPr>
              <a:t>Le règlement antidopage de la FFC s’applique intégralement à la présente épreuve. Le contrôle antidopage a lieu:</a:t>
            </a:r>
          </a:p>
          <a:p>
            <a:pPr algn="just"/>
            <a:endParaRPr lang="fr-FR" sz="1600" dirty="0">
              <a:latin typeface="Cambria" panose="02040503050406030204" pitchFamily="18" charset="0"/>
              <a:ea typeface="Times New Roman" panose="02020603050405020304" pitchFamily="18" charset="0"/>
              <a:cs typeface="Arial" panose="020B0604020202020204" pitchFamily="34" charset="0"/>
            </a:endParaRPr>
          </a:p>
          <a:p>
            <a:pPr algn="just"/>
            <a:r>
              <a:rPr lang="fr-FR" sz="1600" b="1" dirty="0">
                <a:effectLst/>
                <a:latin typeface="Cambria" panose="02040503050406030204" pitchFamily="18" charset="0"/>
                <a:ea typeface="Times New Roman" panose="02020603050405020304" pitchFamily="18" charset="0"/>
                <a:cs typeface="Arial" panose="020B0604020202020204" pitchFamily="34" charset="0"/>
              </a:rPr>
              <a:t>Vestiaires dans l’enceinte de la salle ERA située rue du stade, en face de la ligne d’arrivée à Saint Christo en Jarez</a:t>
            </a:r>
          </a:p>
          <a:p>
            <a:pPr algn="just"/>
            <a:endParaRPr lang="fr-FR" sz="1600" b="1" dirty="0">
              <a:latin typeface="Cambria" panose="02040503050406030204" pitchFamily="18" charset="0"/>
              <a:ea typeface="Times New Roman" panose="02020603050405020304" pitchFamily="18" charset="0"/>
              <a:cs typeface="Arial" panose="020B0604020202020204" pitchFamily="34" charset="0"/>
            </a:endParaRPr>
          </a:p>
          <a:p>
            <a:pPr algn="just"/>
            <a:r>
              <a:rPr lang="fr-FR" sz="1600" dirty="0">
                <a:effectLst/>
                <a:latin typeface="Cambria" panose="02040503050406030204" pitchFamily="18" charset="0"/>
                <a:ea typeface="Cambria" panose="02040503050406030204" pitchFamily="18" charset="0"/>
                <a:cs typeface="Arial" panose="020B0604020202020204" pitchFamily="34" charset="0"/>
              </a:rPr>
              <a:t>La liste des coureurs contrôlés sera affichée au podium d’arrivée, chaque directeur sportif et/ou coureurs seront tenus de la consulter pour éviter un constat de carence préjudiciable.</a:t>
            </a:r>
            <a:endParaRPr lang="fr-FR" sz="1600" dirty="0">
              <a:effectLst/>
              <a:latin typeface="Cambria" panose="02040503050406030204" pitchFamily="18" charset="0"/>
              <a:ea typeface="Cambria" panose="02040503050406030204" pitchFamily="18" charset="0"/>
            </a:endParaRPr>
          </a:p>
          <a:p>
            <a:pPr algn="just"/>
            <a:endParaRPr lang="fr-FR" sz="1200" b="1" dirty="0">
              <a:effectLst/>
              <a:latin typeface="Times New Roman" panose="02020603050405020304" pitchFamily="18" charset="0"/>
              <a:ea typeface="Times New Roman" panose="02020603050405020304" pitchFamily="18" charset="0"/>
            </a:endParaRPr>
          </a:p>
        </p:txBody>
      </p:sp>
      <p:pic>
        <p:nvPicPr>
          <p:cNvPr id="10" name="Image 9" descr="Une image contenant Graphique, Police, graphisme, texte&#10;&#10;Le contenu généré par l’IA peut être incorrect.">
            <a:extLst>
              <a:ext uri="{FF2B5EF4-FFF2-40B4-BE49-F238E27FC236}">
                <a16:creationId xmlns:a16="http://schemas.microsoft.com/office/drawing/2014/main" xmlns="" id="{FBC455DA-902C-1829-EABF-E42F16ACCD6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70807" y="105978"/>
            <a:ext cx="2504563" cy="553614"/>
          </a:xfrm>
          <a:prstGeom prst="rect">
            <a:avLst/>
          </a:prstGeom>
        </p:spPr>
      </p:pic>
      <p:sp>
        <p:nvSpPr>
          <p:cNvPr id="11" name="Organigramme : Carte perforée 10">
            <a:extLst>
              <a:ext uri="{FF2B5EF4-FFF2-40B4-BE49-F238E27FC236}">
                <a16:creationId xmlns:a16="http://schemas.microsoft.com/office/drawing/2014/main" xmlns="" id="{F2B5E1F5-7AF8-835C-479C-C2F34BF4C9CB}"/>
              </a:ext>
            </a:extLst>
          </p:cNvPr>
          <p:cNvSpPr/>
          <p:nvPr/>
        </p:nvSpPr>
        <p:spPr>
          <a:xfrm rot="10800000">
            <a:off x="3044" y="-2"/>
            <a:ext cx="9451133" cy="1024075"/>
          </a:xfrm>
          <a:prstGeom prst="flowChartPunchedCard">
            <a:avLst/>
          </a:prstGeom>
          <a:solidFill>
            <a:schemeClr val="bg1">
              <a:lumMod val="8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1">
            <a:extLst>
              <a:ext uri="{FF2B5EF4-FFF2-40B4-BE49-F238E27FC236}">
                <a16:creationId xmlns:a16="http://schemas.microsoft.com/office/drawing/2014/main" xmlns="" id="{4B4CF578-0E31-35FE-C219-42261FEA2418}"/>
              </a:ext>
            </a:extLst>
          </p:cNvPr>
          <p:cNvSpPr txBox="1">
            <a:spLocks/>
          </p:cNvSpPr>
          <p:nvPr/>
        </p:nvSpPr>
        <p:spPr>
          <a:xfrm>
            <a:off x="56483" y="52702"/>
            <a:ext cx="8884619" cy="8791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latin typeface="Cambria" panose="02040503050406030204" pitchFamily="18" charset="0"/>
                <a:ea typeface="Cambria" panose="02040503050406030204" pitchFamily="18" charset="0"/>
              </a:rPr>
              <a:t>Guide de la course</a:t>
            </a:r>
          </a:p>
          <a:p>
            <a:pPr algn="l"/>
            <a:r>
              <a:rPr lang="fr-FR" sz="2800" b="1" dirty="0">
                <a:latin typeface="Cambria" panose="02040503050406030204" pitchFamily="18" charset="0"/>
                <a:ea typeface="Cambria" panose="02040503050406030204" pitchFamily="18" charset="0"/>
              </a:rPr>
              <a:t>Grand Prix de Saint-Etienne Loire Activ Réseaux U19</a:t>
            </a:r>
          </a:p>
        </p:txBody>
      </p:sp>
      <p:pic>
        <p:nvPicPr>
          <p:cNvPr id="9" name="Image 8" descr="Une image contenant fleur, tournesol, plante&#10;&#10;Le contenu généré par l’IA peut être incorrect.">
            <a:extLst>
              <a:ext uri="{FF2B5EF4-FFF2-40B4-BE49-F238E27FC236}">
                <a16:creationId xmlns:a16="http://schemas.microsoft.com/office/drawing/2014/main" xmlns="" id="{94D6DD10-FD37-0708-220A-16A78BF8445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52011" y="5879382"/>
            <a:ext cx="1810318" cy="822060"/>
          </a:xfrm>
          <a:prstGeom prst="rect">
            <a:avLst/>
          </a:prstGeom>
        </p:spPr>
      </p:pic>
      <p:sp>
        <p:nvSpPr>
          <p:cNvPr id="21" name="Organigramme : Carte perforée 20">
            <a:extLst>
              <a:ext uri="{FF2B5EF4-FFF2-40B4-BE49-F238E27FC236}">
                <a16:creationId xmlns:a16="http://schemas.microsoft.com/office/drawing/2014/main" xmlns="" id="{EE2A5D7D-2D66-9F4C-8441-C2B6BEF3AC4A}"/>
              </a:ext>
            </a:extLst>
          </p:cNvPr>
          <p:cNvSpPr/>
          <p:nvPr/>
        </p:nvSpPr>
        <p:spPr>
          <a:xfrm>
            <a:off x="9512491" y="5778374"/>
            <a:ext cx="2621193" cy="1024077"/>
          </a:xfrm>
          <a:prstGeom prst="flowChartPunchedCard">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xmlns="" id="{653B8C70-B859-02A2-04CB-DBD9F7D3E6C7}"/>
              </a:ext>
            </a:extLst>
          </p:cNvPr>
          <p:cNvSpPr txBox="1"/>
          <p:nvPr/>
        </p:nvSpPr>
        <p:spPr>
          <a:xfrm>
            <a:off x="10360959" y="5590598"/>
            <a:ext cx="1856028" cy="246221"/>
          </a:xfrm>
          <a:prstGeom prst="rect">
            <a:avLst/>
          </a:prstGeom>
          <a:noFill/>
          <a:ln>
            <a:noFill/>
          </a:ln>
        </p:spPr>
        <p:txBody>
          <a:bodyPr wrap="square" rtlCol="0">
            <a:spAutoFit/>
          </a:bodyPr>
          <a:lstStyle/>
          <a:p>
            <a:pPr algn="r"/>
            <a:r>
              <a:rPr lang="fr-FR" sz="1000" i="1" dirty="0">
                <a:solidFill>
                  <a:schemeClr val="bg1">
                    <a:lumMod val="75000"/>
                  </a:schemeClr>
                </a:solidFill>
              </a:rPr>
              <a:t>Merci à tous nos partenaires !</a:t>
            </a:r>
          </a:p>
        </p:txBody>
      </p:sp>
      <p:sp>
        <p:nvSpPr>
          <p:cNvPr id="13" name="ZoneTexte 12"/>
          <p:cNvSpPr txBox="1"/>
          <p:nvPr/>
        </p:nvSpPr>
        <p:spPr>
          <a:xfrm rot="21265708">
            <a:off x="705080" y="4560983"/>
            <a:ext cx="3668615" cy="584775"/>
          </a:xfrm>
          <a:prstGeom prst="rect">
            <a:avLst/>
          </a:prstGeom>
          <a:noFill/>
          <a:ln w="9525">
            <a:solidFill>
              <a:schemeClr val="tx1"/>
            </a:solidFill>
          </a:ln>
        </p:spPr>
        <p:txBody>
          <a:bodyPr wrap="square" rtlCol="0">
            <a:spAutoFit/>
          </a:bodyPr>
          <a:lstStyle/>
          <a:p>
            <a:r>
              <a:rPr lang="fr-FR" sz="1600" b="1" dirty="0" smtClean="0">
                <a:latin typeface="Cambria" pitchFamily="18" charset="0"/>
                <a:ea typeface="Cambria" pitchFamily="18" charset="0"/>
              </a:rPr>
              <a:t>En exclusivité, le live de la course assuré par Nicolas GACHET sur</a:t>
            </a:r>
            <a:endParaRPr lang="fr-FR" sz="1600" b="1" dirty="0">
              <a:latin typeface="Cambria" pitchFamily="18" charset="0"/>
              <a:ea typeface="Cambria" pitchFamily="18" charset="0"/>
            </a:endParaRPr>
          </a:p>
        </p:txBody>
      </p:sp>
      <p:pic>
        <p:nvPicPr>
          <p:cNvPr id="14" name="Image 13" descr="DVelo.jpg"/>
          <p:cNvPicPr>
            <a:picLocks noChangeAspect="1"/>
          </p:cNvPicPr>
          <p:nvPr/>
        </p:nvPicPr>
        <p:blipFill>
          <a:blip r:embed="rId4" cstate="print"/>
          <a:stretch>
            <a:fillRect/>
          </a:stretch>
        </p:blipFill>
        <p:spPr>
          <a:xfrm rot="21271508">
            <a:off x="838582" y="5133401"/>
            <a:ext cx="3111500" cy="381000"/>
          </a:xfrm>
          <a:prstGeom prst="rect">
            <a:avLst/>
          </a:prstGeom>
        </p:spPr>
      </p:pic>
    </p:spTree>
    <p:extLst>
      <p:ext uri="{BB962C8B-B14F-4D97-AF65-F5344CB8AC3E}">
        <p14:creationId xmlns:p14="http://schemas.microsoft.com/office/powerpoint/2010/main" xmlns="" val="3652180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FCF7CDE-1714-6A7C-B4D5-5D25FEE879D2}"/>
            </a:ext>
          </a:extLst>
        </p:cNvPr>
        <p:cNvGrpSpPr/>
        <p:nvPr/>
      </p:nvGrpSpPr>
      <p:grpSpPr>
        <a:xfrm>
          <a:off x="0" y="0"/>
          <a:ext cx="0" cy="0"/>
          <a:chOff x="0" y="0"/>
          <a:chExt cx="0" cy="0"/>
        </a:xfrm>
      </p:grpSpPr>
      <p:sp>
        <p:nvSpPr>
          <p:cNvPr id="3" name="Sous-titre 2">
            <a:extLst>
              <a:ext uri="{FF2B5EF4-FFF2-40B4-BE49-F238E27FC236}">
                <a16:creationId xmlns:a16="http://schemas.microsoft.com/office/drawing/2014/main" xmlns="" id="{667F2CAC-63CE-D890-FC17-A6E36CE796F3}"/>
              </a:ext>
            </a:extLst>
          </p:cNvPr>
          <p:cNvSpPr>
            <a:spLocks noGrp="1"/>
          </p:cNvSpPr>
          <p:nvPr>
            <p:ph type="subTitle" idx="1"/>
          </p:nvPr>
        </p:nvSpPr>
        <p:spPr>
          <a:xfrm>
            <a:off x="156610" y="1170216"/>
            <a:ext cx="9144000" cy="3388699"/>
          </a:xfrm>
        </p:spPr>
        <p:txBody>
          <a:bodyPr>
            <a:normAutofit/>
          </a:bodyPr>
          <a:lstStyle/>
          <a:p>
            <a:pPr algn="l"/>
            <a:r>
              <a:rPr lang="fr-FR" b="1" dirty="0">
                <a:latin typeface="Cambria" panose="02040503050406030204" pitchFamily="18" charset="0"/>
                <a:ea typeface="Cambria" panose="02040503050406030204" pitchFamily="18" charset="0"/>
              </a:rPr>
              <a:t>2-Permanence § Lieux pratiques</a:t>
            </a:r>
          </a:p>
          <a:p>
            <a:pPr algn="l"/>
            <a:r>
              <a:rPr lang="fr-FR" sz="1800" b="1" dirty="0">
                <a:latin typeface="Cambria" panose="02040503050406030204" pitchFamily="18" charset="0"/>
                <a:ea typeface="Cambria" panose="02040503050406030204" pitchFamily="18" charset="0"/>
              </a:rPr>
              <a:t>La permanence de départ:</a:t>
            </a:r>
          </a:p>
          <a:p>
            <a:pPr algn="just"/>
            <a:r>
              <a:rPr lang="fr-FR" sz="1600" b="1" dirty="0">
                <a:effectLst/>
                <a:latin typeface="Cambria" panose="02040503050406030204" pitchFamily="18" charset="0"/>
                <a:ea typeface="Cambria" panose="02040503050406030204" pitchFamily="18" charset="0"/>
                <a:cs typeface="Arial" panose="020B0604020202020204" pitchFamily="34" charset="0"/>
              </a:rPr>
              <a:t>La permanence de départ </a:t>
            </a:r>
            <a:r>
              <a:rPr lang="fr-FR" sz="1600" dirty="0">
                <a:effectLst/>
                <a:latin typeface="Cambria" panose="02040503050406030204" pitchFamily="18" charset="0"/>
                <a:ea typeface="Cambria" panose="02040503050406030204" pitchFamily="18" charset="0"/>
                <a:cs typeface="Arial" panose="020B0604020202020204" pitchFamily="34" charset="0"/>
              </a:rPr>
              <a:t>se tient le samedi 21 mars 2025 à </a:t>
            </a:r>
            <a:r>
              <a:rPr lang="fr-FR" sz="1600" b="1" dirty="0">
                <a:effectLst/>
                <a:latin typeface="Cambria" panose="02040503050406030204" pitchFamily="18" charset="0"/>
                <a:ea typeface="Cambria" panose="02040503050406030204" pitchFamily="18" charset="0"/>
                <a:cs typeface="Arial" panose="020B0604020202020204" pitchFamily="34" charset="0"/>
              </a:rPr>
              <a:t>partir de 10h30 et jusqu’à 11h30 </a:t>
            </a:r>
            <a:r>
              <a:rPr lang="fr-FR" sz="1600" dirty="0">
                <a:effectLst/>
                <a:latin typeface="Cambria" panose="02040503050406030204" pitchFamily="18" charset="0"/>
                <a:ea typeface="Cambria" panose="02040503050406030204" pitchFamily="18" charset="0"/>
                <a:cs typeface="Arial" panose="020B0604020202020204" pitchFamily="34" charset="0"/>
              </a:rPr>
              <a:t>dans les vestiaires du stade de Saint-Etienne </a:t>
            </a:r>
            <a:r>
              <a:rPr lang="fr-FR" sz="1600" dirty="0" err="1">
                <a:effectLst/>
                <a:latin typeface="Cambria" panose="02040503050406030204" pitchFamily="18" charset="0"/>
                <a:ea typeface="Cambria" panose="02040503050406030204" pitchFamily="18" charset="0"/>
                <a:cs typeface="Arial" panose="020B0604020202020204" pitchFamily="34" charset="0"/>
              </a:rPr>
              <a:t>Méons</a:t>
            </a:r>
            <a:r>
              <a:rPr lang="fr-FR" sz="1600" dirty="0">
                <a:effectLst/>
                <a:latin typeface="Cambria" panose="02040503050406030204" pitchFamily="18" charset="0"/>
                <a:ea typeface="Cambria" panose="02040503050406030204" pitchFamily="18" charset="0"/>
                <a:cs typeface="Arial" panose="020B0604020202020204" pitchFamily="34" charset="0"/>
              </a:rPr>
              <a:t> 2. </a:t>
            </a:r>
            <a:endParaRPr lang="fr-FR" sz="1600" dirty="0">
              <a:effectLst/>
              <a:latin typeface="Cambria" panose="02040503050406030204" pitchFamily="18" charset="0"/>
              <a:ea typeface="Cambria" panose="02040503050406030204" pitchFamily="18" charset="0"/>
            </a:endParaRPr>
          </a:p>
          <a:p>
            <a:pPr algn="just"/>
            <a:r>
              <a:rPr lang="fr-FR" sz="1600" dirty="0">
                <a:effectLst/>
                <a:latin typeface="Cambria" panose="02040503050406030204" pitchFamily="18" charset="0"/>
                <a:ea typeface="Cambria" panose="02040503050406030204" pitchFamily="18" charset="0"/>
                <a:cs typeface="Arial" panose="020B0604020202020204" pitchFamily="34" charset="0"/>
              </a:rPr>
              <a:t>La confirmation des partants et le retrait des dossards et des plaques de cadre sont remis aux directeurs sportifs de chaque équipe sur présentation des licences des coureurs lors de la permanence.</a:t>
            </a:r>
            <a:endParaRPr lang="fr-FR" sz="1600" dirty="0">
              <a:effectLst/>
              <a:latin typeface="Cambria" panose="02040503050406030204" pitchFamily="18" charset="0"/>
              <a:ea typeface="Cambria" panose="02040503050406030204" pitchFamily="18" charset="0"/>
            </a:endParaRPr>
          </a:p>
          <a:p>
            <a:pPr algn="just">
              <a:spcAft>
                <a:spcPts val="600"/>
              </a:spcAft>
            </a:pPr>
            <a:r>
              <a:rPr lang="fr-FR" sz="1600" b="1" dirty="0">
                <a:effectLst/>
                <a:latin typeface="Cambria" panose="02040503050406030204" pitchFamily="18" charset="0"/>
                <a:ea typeface="Cambria" panose="02040503050406030204" pitchFamily="18" charset="0"/>
                <a:cs typeface="Arial" panose="020B0604020202020204" pitchFamily="34" charset="0"/>
              </a:rPr>
              <a:t>La réunion des directeurs sportifs</a:t>
            </a:r>
            <a:r>
              <a:rPr lang="fr-FR" sz="1600" dirty="0">
                <a:effectLst/>
                <a:latin typeface="Cambria" panose="02040503050406030204" pitchFamily="18" charset="0"/>
                <a:ea typeface="Cambria" panose="02040503050406030204" pitchFamily="18" charset="0"/>
                <a:cs typeface="Arial" panose="020B0604020202020204" pitchFamily="34" charset="0"/>
              </a:rPr>
              <a:t>, organisée suivant le règlement FFC article 1.2.087, en la présence des membres du collège des commissaires est fixée le </a:t>
            </a:r>
            <a:r>
              <a:rPr lang="fr-FR" sz="1600" b="1" dirty="0">
                <a:effectLst/>
                <a:latin typeface="Cambria" panose="02040503050406030204" pitchFamily="18" charset="0"/>
                <a:ea typeface="Cambria" panose="02040503050406030204" pitchFamily="18" charset="0"/>
                <a:cs typeface="Arial" panose="020B0604020202020204" pitchFamily="34" charset="0"/>
              </a:rPr>
              <a:t>samedi 21 mars 2025 à 11h45 </a:t>
            </a:r>
            <a:r>
              <a:rPr lang="fr-FR" sz="1600" dirty="0">
                <a:effectLst/>
                <a:latin typeface="Cambria" panose="02040503050406030204" pitchFamily="18" charset="0"/>
                <a:ea typeface="Cambria" panose="02040503050406030204" pitchFamily="18" charset="0"/>
                <a:cs typeface="Arial" panose="020B0604020202020204" pitchFamily="34" charset="0"/>
              </a:rPr>
              <a:t>et se tiendra dans la salle de réunion, située au niveau 1 du vestiaire du stade de Saint-Etienne </a:t>
            </a:r>
            <a:r>
              <a:rPr lang="fr-FR" sz="1600" dirty="0" err="1">
                <a:effectLst/>
                <a:latin typeface="Cambria" panose="02040503050406030204" pitchFamily="18" charset="0"/>
                <a:ea typeface="Cambria" panose="02040503050406030204" pitchFamily="18" charset="0"/>
                <a:cs typeface="Arial" panose="020B0604020202020204" pitchFamily="34" charset="0"/>
              </a:rPr>
              <a:t>Méons</a:t>
            </a:r>
            <a:r>
              <a:rPr lang="fr-FR" sz="1600" dirty="0">
                <a:effectLst/>
                <a:latin typeface="Cambria" panose="02040503050406030204" pitchFamily="18" charset="0"/>
                <a:ea typeface="Cambria" panose="02040503050406030204" pitchFamily="18" charset="0"/>
                <a:cs typeface="Arial" panose="020B0604020202020204" pitchFamily="34" charset="0"/>
              </a:rPr>
              <a:t> 2.</a:t>
            </a:r>
            <a:endParaRPr lang="fr-FR" sz="1600" dirty="0">
              <a:effectLst/>
              <a:latin typeface="Cambria" panose="02040503050406030204" pitchFamily="18" charset="0"/>
              <a:ea typeface="Cambria" panose="02040503050406030204" pitchFamily="18" charset="0"/>
            </a:endParaRPr>
          </a:p>
          <a:p>
            <a:pPr algn="just">
              <a:spcAft>
                <a:spcPts val="600"/>
              </a:spcAft>
            </a:pPr>
            <a:r>
              <a:rPr lang="fr-FR" sz="1600" dirty="0">
                <a:effectLst/>
                <a:latin typeface="Cambria" panose="02040503050406030204" pitchFamily="18" charset="0"/>
                <a:ea typeface="Cambria" panose="02040503050406030204" pitchFamily="18" charset="0"/>
                <a:cs typeface="Arial" panose="020B0604020202020204" pitchFamily="34" charset="0"/>
              </a:rPr>
              <a:t>La voiture suiveuse est admise à partir de 4 coureurs.</a:t>
            </a:r>
            <a:endParaRPr lang="fr-FR" sz="1600" b="1" dirty="0">
              <a:latin typeface="Cambria" panose="02040503050406030204" pitchFamily="18" charset="0"/>
              <a:ea typeface="Cambria" panose="02040503050406030204" pitchFamily="18" charset="0"/>
            </a:endParaRPr>
          </a:p>
          <a:p>
            <a:endParaRPr lang="fr-FR" sz="3200" dirty="0"/>
          </a:p>
        </p:txBody>
      </p:sp>
      <p:pic>
        <p:nvPicPr>
          <p:cNvPr id="8" name="Image 7" descr="Une image contenant Graphique, Police, graphisme, texte&#10;&#10;Le contenu généré par l’IA peut être incorrect.">
            <a:extLst>
              <a:ext uri="{FF2B5EF4-FFF2-40B4-BE49-F238E27FC236}">
                <a16:creationId xmlns:a16="http://schemas.microsoft.com/office/drawing/2014/main" xmlns="" id="{46787B2B-FD1F-2177-181E-FE5FAE8DC80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70807" y="105978"/>
            <a:ext cx="2504563" cy="553614"/>
          </a:xfrm>
          <a:prstGeom prst="rect">
            <a:avLst/>
          </a:prstGeom>
        </p:spPr>
      </p:pic>
      <p:sp>
        <p:nvSpPr>
          <p:cNvPr id="9" name="Organigramme : Carte perforée 8">
            <a:extLst>
              <a:ext uri="{FF2B5EF4-FFF2-40B4-BE49-F238E27FC236}">
                <a16:creationId xmlns:a16="http://schemas.microsoft.com/office/drawing/2014/main" xmlns="" id="{742129C5-D9EF-1B5D-418E-AE59647F696C}"/>
              </a:ext>
            </a:extLst>
          </p:cNvPr>
          <p:cNvSpPr/>
          <p:nvPr/>
        </p:nvSpPr>
        <p:spPr>
          <a:xfrm rot="10800000">
            <a:off x="3044" y="-2"/>
            <a:ext cx="9451133" cy="1024075"/>
          </a:xfrm>
          <a:prstGeom prst="flowChartPunchedCard">
            <a:avLst/>
          </a:prstGeom>
          <a:solidFill>
            <a:schemeClr val="bg1">
              <a:lumMod val="8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xmlns="" id="{60CA4D34-846A-0CA6-D5D7-DC467AAB6BD6}"/>
              </a:ext>
            </a:extLst>
          </p:cNvPr>
          <p:cNvSpPr txBox="1">
            <a:spLocks/>
          </p:cNvSpPr>
          <p:nvPr/>
        </p:nvSpPr>
        <p:spPr>
          <a:xfrm>
            <a:off x="56483" y="52702"/>
            <a:ext cx="8884619" cy="8791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latin typeface="Cambria" panose="02040503050406030204" pitchFamily="18" charset="0"/>
                <a:ea typeface="Cambria" panose="02040503050406030204" pitchFamily="18" charset="0"/>
              </a:rPr>
              <a:t>Guide de la course</a:t>
            </a:r>
          </a:p>
          <a:p>
            <a:pPr algn="l"/>
            <a:r>
              <a:rPr lang="fr-FR" sz="2800" b="1" dirty="0">
                <a:latin typeface="Cambria" panose="02040503050406030204" pitchFamily="18" charset="0"/>
                <a:ea typeface="Cambria" panose="02040503050406030204" pitchFamily="18" charset="0"/>
              </a:rPr>
              <a:t>Grand Prix de Saint-Etienne Loire Activ Réseaux U19</a:t>
            </a:r>
          </a:p>
        </p:txBody>
      </p:sp>
      <p:sp>
        <p:nvSpPr>
          <p:cNvPr id="13" name="Organigramme : Carte perforée 12">
            <a:extLst>
              <a:ext uri="{FF2B5EF4-FFF2-40B4-BE49-F238E27FC236}">
                <a16:creationId xmlns:a16="http://schemas.microsoft.com/office/drawing/2014/main" xmlns="" id="{B2D997CF-557D-1885-F079-F4B1B3E204D3}"/>
              </a:ext>
            </a:extLst>
          </p:cNvPr>
          <p:cNvSpPr/>
          <p:nvPr/>
        </p:nvSpPr>
        <p:spPr>
          <a:xfrm>
            <a:off x="9512491" y="5778374"/>
            <a:ext cx="2621193" cy="1024077"/>
          </a:xfrm>
          <a:prstGeom prst="flowChartPunchedCard">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Une image contenant logo, Police, Graphique, symbole&#10;&#10;Le contenu généré par l’IA peut être incorrect.">
            <a:extLst>
              <a:ext uri="{FF2B5EF4-FFF2-40B4-BE49-F238E27FC236}">
                <a16:creationId xmlns:a16="http://schemas.microsoft.com/office/drawing/2014/main" xmlns="" id="{69DE485B-E931-7D1C-E516-DBD2EBA8AF1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79370" y="5861757"/>
            <a:ext cx="2196000" cy="890265"/>
          </a:xfrm>
          <a:prstGeom prst="rect">
            <a:avLst/>
          </a:prstGeom>
        </p:spPr>
      </p:pic>
      <p:sp>
        <p:nvSpPr>
          <p:cNvPr id="16" name="ZoneTexte 15">
            <a:extLst>
              <a:ext uri="{FF2B5EF4-FFF2-40B4-BE49-F238E27FC236}">
                <a16:creationId xmlns:a16="http://schemas.microsoft.com/office/drawing/2014/main" xmlns="" id="{8149A66E-FD55-B3DF-AD4A-52CC8532EBFE}"/>
              </a:ext>
            </a:extLst>
          </p:cNvPr>
          <p:cNvSpPr txBox="1"/>
          <p:nvPr/>
        </p:nvSpPr>
        <p:spPr>
          <a:xfrm>
            <a:off x="10360959" y="5590598"/>
            <a:ext cx="1856028" cy="246221"/>
          </a:xfrm>
          <a:prstGeom prst="rect">
            <a:avLst/>
          </a:prstGeom>
          <a:noFill/>
          <a:ln>
            <a:noFill/>
          </a:ln>
        </p:spPr>
        <p:txBody>
          <a:bodyPr wrap="square" rtlCol="0">
            <a:spAutoFit/>
          </a:bodyPr>
          <a:lstStyle/>
          <a:p>
            <a:pPr algn="r"/>
            <a:r>
              <a:rPr lang="fr-FR" sz="1000" i="1" dirty="0">
                <a:solidFill>
                  <a:schemeClr val="bg1">
                    <a:lumMod val="75000"/>
                  </a:schemeClr>
                </a:solidFill>
              </a:rPr>
              <a:t>Merci à tous nos partenaires !</a:t>
            </a:r>
          </a:p>
        </p:txBody>
      </p:sp>
    </p:spTree>
    <p:extLst>
      <p:ext uri="{BB962C8B-B14F-4D97-AF65-F5344CB8AC3E}">
        <p14:creationId xmlns:p14="http://schemas.microsoft.com/office/powerpoint/2010/main" xmlns="" val="468709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277E3C7-9B91-2171-9375-1EAB85533FD7}"/>
            </a:ext>
          </a:extLst>
        </p:cNvPr>
        <p:cNvGrpSpPr/>
        <p:nvPr/>
      </p:nvGrpSpPr>
      <p:grpSpPr>
        <a:xfrm>
          <a:off x="0" y="0"/>
          <a:ext cx="0" cy="0"/>
          <a:chOff x="0" y="0"/>
          <a:chExt cx="0" cy="0"/>
        </a:xfrm>
      </p:grpSpPr>
      <p:sp>
        <p:nvSpPr>
          <p:cNvPr id="3" name="Sous-titre 2">
            <a:extLst>
              <a:ext uri="{FF2B5EF4-FFF2-40B4-BE49-F238E27FC236}">
                <a16:creationId xmlns:a16="http://schemas.microsoft.com/office/drawing/2014/main" xmlns="" id="{BC16F4C3-CB05-3825-80EE-F7D159ABEA91}"/>
              </a:ext>
            </a:extLst>
          </p:cNvPr>
          <p:cNvSpPr>
            <a:spLocks noGrp="1"/>
          </p:cNvSpPr>
          <p:nvPr>
            <p:ph type="subTitle" idx="1"/>
          </p:nvPr>
        </p:nvSpPr>
        <p:spPr>
          <a:xfrm>
            <a:off x="158472" y="1198454"/>
            <a:ext cx="10028903" cy="4041058"/>
          </a:xfrm>
        </p:spPr>
        <p:txBody>
          <a:bodyPr>
            <a:normAutofit fontScale="32500" lnSpcReduction="20000"/>
          </a:bodyPr>
          <a:lstStyle/>
          <a:p>
            <a:pPr algn="l"/>
            <a:r>
              <a:rPr lang="fr-FR" sz="7400" b="1" dirty="0">
                <a:latin typeface="Cambria" panose="02040503050406030204" pitchFamily="18" charset="0"/>
                <a:ea typeface="Cambria" panose="02040503050406030204" pitchFamily="18" charset="0"/>
              </a:rPr>
              <a:t>3-Avant et Après-course</a:t>
            </a:r>
          </a:p>
          <a:p>
            <a:pPr algn="l"/>
            <a:endParaRPr lang="fr-FR" sz="4400" b="1" dirty="0">
              <a:latin typeface="Cambria" panose="02040503050406030204" pitchFamily="18" charset="0"/>
              <a:ea typeface="Cambria" panose="02040503050406030204" pitchFamily="18" charset="0"/>
            </a:endParaRPr>
          </a:p>
          <a:p>
            <a:pPr algn="l"/>
            <a:r>
              <a:rPr lang="fr-FR" sz="4300" b="1" dirty="0">
                <a:latin typeface="Cambria" panose="02040503050406030204" pitchFamily="18" charset="0"/>
                <a:ea typeface="Cambria" panose="02040503050406030204" pitchFamily="18" charset="0"/>
              </a:rPr>
              <a:t>Feuille de départ</a:t>
            </a:r>
          </a:p>
          <a:p>
            <a:pPr algn="just"/>
            <a:r>
              <a:rPr lang="fr-FR" sz="4300" dirty="0">
                <a:effectLst/>
                <a:latin typeface="Cambria" panose="02040503050406030204" pitchFamily="18" charset="0"/>
                <a:ea typeface="Cambria" panose="02040503050406030204" pitchFamily="18" charset="0"/>
                <a:cs typeface="Arial" panose="020B0604020202020204" pitchFamily="34" charset="0"/>
              </a:rPr>
              <a:t>La signature de la feuille d’émargement se fera par équipe sur le podium animation situé sur le parking du stade de </a:t>
            </a:r>
            <a:r>
              <a:rPr lang="fr-FR" sz="4300" dirty="0" err="1">
                <a:effectLst/>
                <a:latin typeface="Cambria" panose="02040503050406030204" pitchFamily="18" charset="0"/>
                <a:ea typeface="Cambria" panose="02040503050406030204" pitchFamily="18" charset="0"/>
                <a:cs typeface="Arial" panose="020B0604020202020204" pitchFamily="34" charset="0"/>
              </a:rPr>
              <a:t>Méons</a:t>
            </a:r>
            <a:r>
              <a:rPr lang="fr-FR" sz="4300" dirty="0">
                <a:effectLst/>
                <a:latin typeface="Cambria" panose="02040503050406030204" pitchFamily="18" charset="0"/>
                <a:ea typeface="Cambria" panose="02040503050406030204" pitchFamily="18" charset="0"/>
                <a:cs typeface="Arial" panose="020B0604020202020204" pitchFamily="34" charset="0"/>
              </a:rPr>
              <a:t> 2 entre 12h00 et 12h45 lors de la présentation des équipes,</a:t>
            </a:r>
            <a:r>
              <a:rPr lang="fr-FR" sz="4300" dirty="0">
                <a:solidFill>
                  <a:srgbClr val="FF0000"/>
                </a:solidFill>
                <a:effectLst/>
                <a:latin typeface="Cambria" panose="02040503050406030204" pitchFamily="18" charset="0"/>
                <a:ea typeface="Cambria" panose="02040503050406030204" pitchFamily="18" charset="0"/>
                <a:cs typeface="Arial" panose="020B0604020202020204" pitchFamily="34" charset="0"/>
              </a:rPr>
              <a:t> </a:t>
            </a:r>
            <a:r>
              <a:rPr lang="fr-FR" sz="4300" dirty="0">
                <a:latin typeface="Cambria" panose="02040503050406030204" pitchFamily="18" charset="0"/>
                <a:ea typeface="Cambria" panose="02040503050406030204" pitchFamily="18" charset="0"/>
                <a:cs typeface="Arial" panose="020B0604020202020204" pitchFamily="34" charset="0"/>
              </a:rPr>
              <a:t>celles-ci</a:t>
            </a:r>
            <a:r>
              <a:rPr lang="fr-FR" sz="4300" dirty="0">
                <a:effectLst/>
                <a:latin typeface="Cambria" panose="02040503050406030204" pitchFamily="18" charset="0"/>
                <a:ea typeface="Cambria" panose="02040503050406030204" pitchFamily="18" charset="0"/>
                <a:cs typeface="Arial" panose="020B0604020202020204" pitchFamily="34" charset="0"/>
              </a:rPr>
              <a:t> devront se présenter au complet, selon l’ordre défini à l’avance.</a:t>
            </a:r>
            <a:endParaRPr lang="fr-FR" sz="4300" b="1" dirty="0">
              <a:latin typeface="Cambria" panose="02040503050406030204" pitchFamily="18" charset="0"/>
              <a:ea typeface="Cambria" panose="02040503050406030204" pitchFamily="18" charset="0"/>
            </a:endParaRPr>
          </a:p>
          <a:p>
            <a:pPr algn="l"/>
            <a:r>
              <a:rPr lang="fr-FR" sz="4300" b="1" dirty="0">
                <a:latin typeface="Cambria" panose="02040503050406030204" pitchFamily="18" charset="0"/>
                <a:ea typeface="Cambria" panose="02040503050406030204" pitchFamily="18" charset="0"/>
              </a:rPr>
              <a:t>Départ</a:t>
            </a:r>
          </a:p>
          <a:p>
            <a:pPr algn="just"/>
            <a:r>
              <a:rPr lang="fr-FR" sz="4300" dirty="0">
                <a:latin typeface="Cambria" panose="02040503050406030204" pitchFamily="18" charset="0"/>
                <a:ea typeface="Cambria" panose="02040503050406030204" pitchFamily="18" charset="0"/>
              </a:rPr>
              <a:t>Afin que le cortège des véhicules accompagnants l’épreuve puisse se mettre en place, le départ de l’épreuve sera fictif à partir de la sortie du parking de </a:t>
            </a:r>
            <a:r>
              <a:rPr lang="fr-FR" sz="4300" dirty="0" err="1">
                <a:latin typeface="Cambria" panose="02040503050406030204" pitchFamily="18" charset="0"/>
                <a:ea typeface="Cambria" panose="02040503050406030204" pitchFamily="18" charset="0"/>
              </a:rPr>
              <a:t>Méons</a:t>
            </a:r>
            <a:r>
              <a:rPr lang="fr-FR" sz="4300" dirty="0">
                <a:latin typeface="Cambria" panose="02040503050406030204" pitchFamily="18" charset="0"/>
                <a:ea typeface="Cambria" panose="02040503050406030204" pitchFamily="18" charset="0"/>
              </a:rPr>
              <a:t> 2.</a:t>
            </a:r>
          </a:p>
          <a:p>
            <a:pPr algn="just"/>
            <a:r>
              <a:rPr lang="fr-FR" sz="4300" dirty="0">
                <a:latin typeface="Cambria" panose="02040503050406030204" pitchFamily="18" charset="0"/>
                <a:ea typeface="Cambria" panose="02040503050406030204" pitchFamily="18" charset="0"/>
              </a:rPr>
              <a:t>12h55-Appel des concurrents</a:t>
            </a:r>
          </a:p>
          <a:p>
            <a:pPr algn="just"/>
            <a:r>
              <a:rPr lang="fr-FR" sz="4300" dirty="0">
                <a:latin typeface="Cambria" panose="02040503050406030204" pitchFamily="18" charset="0"/>
                <a:ea typeface="Cambria" panose="02040503050406030204" pitchFamily="18" charset="0"/>
              </a:rPr>
              <a:t>13h00-Départ fictif</a:t>
            </a:r>
          </a:p>
          <a:p>
            <a:pPr algn="just"/>
            <a:r>
              <a:rPr lang="fr-FR" sz="4300" dirty="0">
                <a:latin typeface="Cambria" panose="02040503050406030204" pitchFamily="18" charset="0"/>
                <a:ea typeface="Cambria" panose="02040503050406030204" pitchFamily="18" charset="0"/>
              </a:rPr>
              <a:t>13h,20 départ réel arrêté devant la stèle </a:t>
            </a:r>
            <a:r>
              <a:rPr lang="fr-FR" sz="4300" dirty="0" err="1">
                <a:latin typeface="Cambria" panose="02040503050406030204" pitchFamily="18" charset="0"/>
                <a:ea typeface="Cambria" panose="02040503050406030204" pitchFamily="18" charset="0"/>
              </a:rPr>
              <a:t>Andréï</a:t>
            </a:r>
            <a:r>
              <a:rPr lang="fr-FR" sz="4300" dirty="0">
                <a:latin typeface="Cambria" panose="02040503050406030204" pitchFamily="18" charset="0"/>
                <a:ea typeface="Cambria" panose="02040503050406030204" pitchFamily="18" charset="0"/>
              </a:rPr>
              <a:t> </a:t>
            </a:r>
            <a:r>
              <a:rPr lang="fr-FR" sz="4300" dirty="0" err="1">
                <a:latin typeface="Cambria" panose="02040503050406030204" pitchFamily="18" charset="0"/>
                <a:ea typeface="Cambria" panose="02040503050406030204" pitchFamily="18" charset="0"/>
              </a:rPr>
              <a:t>Kivilev</a:t>
            </a:r>
            <a:r>
              <a:rPr lang="fr-FR" sz="4300" dirty="0">
                <a:latin typeface="Cambria" panose="02040503050406030204" pitchFamily="18" charset="0"/>
                <a:ea typeface="Cambria" panose="02040503050406030204" pitchFamily="18" charset="0"/>
              </a:rPr>
              <a:t>, après 6,85 kms de parcours (secteur grand Quartier sur la commune de Sorbiers)</a:t>
            </a:r>
          </a:p>
          <a:p>
            <a:pPr algn="l"/>
            <a:r>
              <a:rPr lang="fr-FR" sz="4300" b="1" dirty="0">
                <a:latin typeface="Cambria" panose="02040503050406030204" pitchFamily="18" charset="0"/>
                <a:ea typeface="Cambria" panose="02040503050406030204" pitchFamily="18" charset="0"/>
              </a:rPr>
              <a:t>Après-course</a:t>
            </a:r>
          </a:p>
          <a:p>
            <a:pPr algn="just"/>
            <a:r>
              <a:rPr lang="fr-FR" sz="4300" dirty="0">
                <a:effectLst/>
                <a:latin typeface="Cambria" panose="02040503050406030204" pitchFamily="18" charset="0"/>
                <a:ea typeface="Cambria" panose="02040503050406030204" pitchFamily="18" charset="0"/>
                <a:cs typeface="Arial" panose="020B0604020202020204" pitchFamily="34" charset="0"/>
              </a:rPr>
              <a:t>Tout coureur arrivant dans un délai dépassant 20% du temps du vainqueur n’est plus retenu au classement. Le délai peut être augmenté en cas de circonstances exceptionnelles par le collège des commissaires, en consultation avec l’organisateur. Tout coureur pointé à plus de 25 minutes du peloton principal, doit s’arrêter et quitter la course après avoir remis son dossard au camion balai.</a:t>
            </a:r>
            <a:endParaRPr lang="fr-FR" sz="4300" dirty="0">
              <a:effectLst/>
              <a:latin typeface="Cambria" panose="02040503050406030204" pitchFamily="18" charset="0"/>
              <a:ea typeface="Cambria" panose="02040503050406030204" pitchFamily="18" charset="0"/>
            </a:endParaRPr>
          </a:p>
          <a:p>
            <a:endParaRPr lang="fr-FR" sz="3200" dirty="0"/>
          </a:p>
        </p:txBody>
      </p:sp>
      <p:pic>
        <p:nvPicPr>
          <p:cNvPr id="8" name="Image 7" descr="Une image contenant Graphique, Police, graphisme, texte&#10;&#10;Le contenu généré par l’IA peut être incorrect.">
            <a:extLst>
              <a:ext uri="{FF2B5EF4-FFF2-40B4-BE49-F238E27FC236}">
                <a16:creationId xmlns:a16="http://schemas.microsoft.com/office/drawing/2014/main" xmlns="" id="{08D5D472-A3C6-4EE7-F262-AF2103967B7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70807" y="105978"/>
            <a:ext cx="2504563" cy="553614"/>
          </a:xfrm>
          <a:prstGeom prst="rect">
            <a:avLst/>
          </a:prstGeom>
        </p:spPr>
      </p:pic>
      <p:sp>
        <p:nvSpPr>
          <p:cNvPr id="9" name="Organigramme : Carte perforée 8">
            <a:extLst>
              <a:ext uri="{FF2B5EF4-FFF2-40B4-BE49-F238E27FC236}">
                <a16:creationId xmlns:a16="http://schemas.microsoft.com/office/drawing/2014/main" xmlns="" id="{E77729EA-6D37-0DCD-5A3A-856D855207C6}"/>
              </a:ext>
            </a:extLst>
          </p:cNvPr>
          <p:cNvSpPr/>
          <p:nvPr/>
        </p:nvSpPr>
        <p:spPr>
          <a:xfrm rot="10800000">
            <a:off x="3044" y="-2"/>
            <a:ext cx="9451133" cy="1024075"/>
          </a:xfrm>
          <a:prstGeom prst="flowChartPunchedCard">
            <a:avLst/>
          </a:prstGeom>
          <a:solidFill>
            <a:schemeClr val="bg1">
              <a:lumMod val="8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xmlns="" id="{FA4CAE1D-4962-98FB-245A-22391405A8B4}"/>
              </a:ext>
            </a:extLst>
          </p:cNvPr>
          <p:cNvSpPr txBox="1">
            <a:spLocks/>
          </p:cNvSpPr>
          <p:nvPr/>
        </p:nvSpPr>
        <p:spPr>
          <a:xfrm>
            <a:off x="56483" y="52702"/>
            <a:ext cx="8884619" cy="8791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latin typeface="Cambria" panose="02040503050406030204" pitchFamily="18" charset="0"/>
                <a:ea typeface="Cambria" panose="02040503050406030204" pitchFamily="18" charset="0"/>
              </a:rPr>
              <a:t>Guide de la course</a:t>
            </a:r>
          </a:p>
          <a:p>
            <a:pPr algn="l"/>
            <a:r>
              <a:rPr lang="fr-FR" sz="2800" b="1" dirty="0">
                <a:latin typeface="Cambria" panose="02040503050406030204" pitchFamily="18" charset="0"/>
                <a:ea typeface="Cambria" panose="02040503050406030204" pitchFamily="18" charset="0"/>
              </a:rPr>
              <a:t>Grand Prix de Saint-Etienne Loire Activ Réseaux U19</a:t>
            </a:r>
          </a:p>
        </p:txBody>
      </p:sp>
      <p:sp>
        <p:nvSpPr>
          <p:cNvPr id="11" name="Organigramme : Carte perforée 10">
            <a:extLst>
              <a:ext uri="{FF2B5EF4-FFF2-40B4-BE49-F238E27FC236}">
                <a16:creationId xmlns:a16="http://schemas.microsoft.com/office/drawing/2014/main" xmlns="" id="{34C1C35B-C8A3-9F6E-30B9-6C6B602D1CFE}"/>
              </a:ext>
            </a:extLst>
          </p:cNvPr>
          <p:cNvSpPr/>
          <p:nvPr/>
        </p:nvSpPr>
        <p:spPr>
          <a:xfrm>
            <a:off x="9512491" y="5778374"/>
            <a:ext cx="2621193" cy="1024077"/>
          </a:xfrm>
          <a:prstGeom prst="flowChartPunchedCard">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descr="Une image contenant texte, logo, Police, symbole&#10;&#10;Le contenu généré par l’IA peut être incorrect.">
            <a:extLst>
              <a:ext uri="{FF2B5EF4-FFF2-40B4-BE49-F238E27FC236}">
                <a16:creationId xmlns:a16="http://schemas.microsoft.com/office/drawing/2014/main" xmlns="" id="{B163C7A5-05DD-3C6E-DC68-4D787511614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96153" y="5821189"/>
            <a:ext cx="1053867" cy="930833"/>
          </a:xfrm>
          <a:prstGeom prst="rect">
            <a:avLst/>
          </a:prstGeom>
        </p:spPr>
      </p:pic>
      <p:sp>
        <p:nvSpPr>
          <p:cNvPr id="14" name="ZoneTexte 13">
            <a:extLst>
              <a:ext uri="{FF2B5EF4-FFF2-40B4-BE49-F238E27FC236}">
                <a16:creationId xmlns:a16="http://schemas.microsoft.com/office/drawing/2014/main" xmlns="" id="{DCCBE439-8DD6-CFE8-8C4E-F84266B6648A}"/>
              </a:ext>
            </a:extLst>
          </p:cNvPr>
          <p:cNvSpPr txBox="1"/>
          <p:nvPr/>
        </p:nvSpPr>
        <p:spPr>
          <a:xfrm>
            <a:off x="10360959" y="5590598"/>
            <a:ext cx="1856028" cy="246221"/>
          </a:xfrm>
          <a:prstGeom prst="rect">
            <a:avLst/>
          </a:prstGeom>
          <a:noFill/>
          <a:ln>
            <a:noFill/>
          </a:ln>
        </p:spPr>
        <p:txBody>
          <a:bodyPr wrap="square" rtlCol="0">
            <a:spAutoFit/>
          </a:bodyPr>
          <a:lstStyle/>
          <a:p>
            <a:pPr algn="r"/>
            <a:r>
              <a:rPr lang="fr-FR" sz="1000" i="1" dirty="0">
                <a:solidFill>
                  <a:schemeClr val="bg1">
                    <a:lumMod val="75000"/>
                  </a:schemeClr>
                </a:solidFill>
              </a:rPr>
              <a:t>Merci à tous nos partenaires !</a:t>
            </a:r>
          </a:p>
        </p:txBody>
      </p:sp>
    </p:spTree>
    <p:extLst>
      <p:ext uri="{BB962C8B-B14F-4D97-AF65-F5344CB8AC3E}">
        <p14:creationId xmlns:p14="http://schemas.microsoft.com/office/powerpoint/2010/main" xmlns="" val="1597909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80EB591C-E902-67F8-4849-B59147CE97A3}"/>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D2B783EE-0239-4717-BBEA-8C9EAC61C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us-titre 2">
            <a:extLst>
              <a:ext uri="{FF2B5EF4-FFF2-40B4-BE49-F238E27FC236}">
                <a16:creationId xmlns:a16="http://schemas.microsoft.com/office/drawing/2014/main" xmlns="" id="{C007579A-AC55-A17D-056B-C1B88F503455}"/>
              </a:ext>
            </a:extLst>
          </p:cNvPr>
          <p:cNvSpPr>
            <a:spLocks noGrp="1"/>
          </p:cNvSpPr>
          <p:nvPr>
            <p:ph type="subTitle" idx="1"/>
          </p:nvPr>
        </p:nvSpPr>
        <p:spPr>
          <a:xfrm>
            <a:off x="838200" y="1825625"/>
            <a:ext cx="5798573" cy="4351338"/>
          </a:xfrm>
        </p:spPr>
        <p:txBody>
          <a:bodyPr vert="horz" lIns="91440" tIns="45720" rIns="91440" bIns="45720" rtlCol="0">
            <a:normAutofit fontScale="92500" lnSpcReduction="10000"/>
          </a:bodyPr>
          <a:lstStyle/>
          <a:p>
            <a:pPr indent="-228600" algn="l">
              <a:buFont typeface="Arial" panose="020B0604020202020204" pitchFamily="34" charset="0"/>
              <a:buChar char="•"/>
            </a:pPr>
            <a:r>
              <a:rPr lang="en-US" sz="2600" b="1" dirty="0">
                <a:latin typeface="Cambria" panose="02040503050406030204" pitchFamily="18" charset="0"/>
                <a:ea typeface="Cambria" panose="02040503050406030204" pitchFamily="18" charset="0"/>
              </a:rPr>
              <a:t>3-Avant et après course</a:t>
            </a:r>
          </a:p>
          <a:p>
            <a:pPr indent="-228600" algn="l">
              <a:buFont typeface="Arial" panose="020B0604020202020204" pitchFamily="34" charset="0"/>
              <a:buChar char="•"/>
            </a:pPr>
            <a:r>
              <a:rPr lang="en-US" sz="1500" b="1" dirty="0">
                <a:latin typeface="Cambria" panose="02040503050406030204" pitchFamily="18" charset="0"/>
                <a:ea typeface="Cambria" panose="02040503050406030204" pitchFamily="18" charset="0"/>
              </a:rPr>
              <a:t>La permanence </a:t>
            </a:r>
            <a:r>
              <a:rPr lang="en-US" sz="1500" b="1" dirty="0" err="1">
                <a:latin typeface="Cambria" panose="02040503050406030204" pitchFamily="18" charset="0"/>
                <a:ea typeface="Cambria" panose="02040503050406030204" pitchFamily="18" charset="0"/>
              </a:rPr>
              <a:t>d’arrivée</a:t>
            </a:r>
            <a:r>
              <a:rPr lang="en-US" sz="1500" b="1" dirty="0">
                <a:latin typeface="Cambria" panose="02040503050406030204" pitchFamily="18" charset="0"/>
                <a:ea typeface="Cambria" panose="02040503050406030204" pitchFamily="18" charset="0"/>
              </a:rPr>
              <a:t>:</a:t>
            </a:r>
          </a:p>
          <a:p>
            <a:pPr algn="just"/>
            <a:r>
              <a:rPr lang="en-US" sz="1500" dirty="0">
                <a:latin typeface="Cambria" panose="02040503050406030204" pitchFamily="18" charset="0"/>
                <a:ea typeface="Cambria" panose="02040503050406030204" pitchFamily="18" charset="0"/>
              </a:rPr>
              <a:t>Elle se </a:t>
            </a:r>
            <a:r>
              <a:rPr lang="en-US" sz="1500" dirty="0" err="1">
                <a:latin typeface="Cambria" panose="02040503050406030204" pitchFamily="18" charset="0"/>
                <a:ea typeface="Cambria" panose="02040503050406030204" pitchFamily="18" charset="0"/>
              </a:rPr>
              <a:t>tient</a:t>
            </a:r>
            <a:r>
              <a:rPr lang="en-US" sz="1500" dirty="0">
                <a:latin typeface="Cambria" panose="02040503050406030204" pitchFamily="18" charset="0"/>
                <a:ea typeface="Cambria" panose="02040503050406030204" pitchFamily="18" charset="0"/>
              </a:rPr>
              <a:t> à </a:t>
            </a:r>
            <a:r>
              <a:rPr lang="en-US" sz="1500" dirty="0" err="1">
                <a:latin typeface="Cambria" panose="02040503050406030204" pitchFamily="18" charset="0"/>
                <a:ea typeface="Cambria" panose="02040503050406030204" pitchFamily="18" charset="0"/>
              </a:rPr>
              <a:t>proximité</a:t>
            </a:r>
            <a:r>
              <a:rPr lang="en-US" sz="1500" dirty="0">
                <a:latin typeface="Cambria" panose="02040503050406030204" pitchFamily="18" charset="0"/>
                <a:ea typeface="Cambria" panose="02040503050406030204" pitchFamily="18" charset="0"/>
              </a:rPr>
              <a:t> </a:t>
            </a:r>
            <a:r>
              <a:rPr lang="en-US" sz="1500" dirty="0" err="1">
                <a:latin typeface="Cambria" panose="02040503050406030204" pitchFamily="18" charset="0"/>
                <a:ea typeface="Cambria" panose="02040503050406030204" pitchFamily="18" charset="0"/>
              </a:rPr>
              <a:t>immédiate</a:t>
            </a:r>
            <a:r>
              <a:rPr lang="en-US" sz="1500" dirty="0">
                <a:latin typeface="Cambria" panose="02040503050406030204" pitchFamily="18" charset="0"/>
                <a:ea typeface="Cambria" panose="02040503050406030204" pitchFamily="18" charset="0"/>
              </a:rPr>
              <a:t> du podium </a:t>
            </a:r>
            <a:r>
              <a:rPr lang="en-US" sz="1500" dirty="0" err="1">
                <a:latin typeface="Cambria" panose="02040503050406030204" pitchFamily="18" charset="0"/>
                <a:ea typeface="Cambria" panose="02040503050406030204" pitchFamily="18" charset="0"/>
              </a:rPr>
              <a:t>dédié</a:t>
            </a:r>
            <a:r>
              <a:rPr lang="en-US" sz="1500" dirty="0">
                <a:latin typeface="Cambria" panose="02040503050406030204" pitchFamily="18" charset="0"/>
                <a:ea typeface="Cambria" panose="02040503050406030204" pitchFamily="18" charset="0"/>
              </a:rPr>
              <a:t> aux </a:t>
            </a:r>
            <a:r>
              <a:rPr lang="en-US" sz="1500" dirty="0" err="1">
                <a:latin typeface="Cambria" panose="02040503050406030204" pitchFamily="18" charset="0"/>
                <a:ea typeface="Cambria" panose="02040503050406030204" pitchFamily="18" charset="0"/>
              </a:rPr>
              <a:t>classements</a:t>
            </a:r>
            <a:r>
              <a:rPr lang="en-US" sz="1500" dirty="0">
                <a:latin typeface="Cambria" panose="02040503050406030204" pitchFamily="18" charset="0"/>
                <a:ea typeface="Cambria" panose="02040503050406030204" pitchFamily="18" charset="0"/>
              </a:rPr>
              <a:t> la </a:t>
            </a:r>
            <a:r>
              <a:rPr lang="en-US" sz="1500" dirty="0" err="1">
                <a:latin typeface="Cambria" panose="02040503050406030204" pitchFamily="18" charset="0"/>
                <a:ea typeface="Cambria" panose="02040503050406030204" pitchFamily="18" charset="0"/>
              </a:rPr>
              <a:t>ligne</a:t>
            </a:r>
            <a:r>
              <a:rPr lang="en-US" sz="1500" dirty="0">
                <a:latin typeface="Cambria" panose="02040503050406030204" pitchFamily="18" charset="0"/>
                <a:ea typeface="Cambria" panose="02040503050406030204" pitchFamily="18" charset="0"/>
              </a:rPr>
              <a:t> </a:t>
            </a:r>
            <a:r>
              <a:rPr lang="en-US" sz="1500" dirty="0" err="1">
                <a:latin typeface="Cambria" panose="02040503050406030204" pitchFamily="18" charset="0"/>
                <a:ea typeface="Cambria" panose="02040503050406030204" pitchFamily="18" charset="0"/>
              </a:rPr>
              <a:t>d’arrivée</a:t>
            </a:r>
            <a:r>
              <a:rPr lang="en-US" sz="1500" dirty="0">
                <a:latin typeface="Cambria" panose="02040503050406030204" pitchFamily="18" charset="0"/>
                <a:ea typeface="Cambria" panose="02040503050406030204" pitchFamily="18" charset="0"/>
              </a:rPr>
              <a:t>, rue du </a:t>
            </a:r>
            <a:r>
              <a:rPr lang="en-US" sz="1500" dirty="0" err="1">
                <a:latin typeface="Cambria" panose="02040503050406030204" pitchFamily="18" charset="0"/>
                <a:ea typeface="Cambria" panose="02040503050406030204" pitchFamily="18" charset="0"/>
              </a:rPr>
              <a:t>stade</a:t>
            </a:r>
            <a:r>
              <a:rPr lang="en-US" sz="1500" dirty="0">
                <a:latin typeface="Cambria" panose="02040503050406030204" pitchFamily="18" charset="0"/>
                <a:ea typeface="Cambria" panose="02040503050406030204" pitchFamily="18" charset="0"/>
              </a:rPr>
              <a:t> à Saint-Christo </a:t>
            </a:r>
            <a:r>
              <a:rPr lang="en-US" sz="1500" dirty="0" err="1">
                <a:latin typeface="Cambria" panose="02040503050406030204" pitchFamily="18" charset="0"/>
                <a:ea typeface="Cambria" panose="02040503050406030204" pitchFamily="18" charset="0"/>
              </a:rPr>
              <a:t>en</a:t>
            </a:r>
            <a:r>
              <a:rPr lang="en-US" sz="1500" dirty="0">
                <a:latin typeface="Cambria" panose="02040503050406030204" pitchFamily="18" charset="0"/>
                <a:ea typeface="Cambria" panose="02040503050406030204" pitchFamily="18" charset="0"/>
              </a:rPr>
              <a:t> Jarez.</a:t>
            </a:r>
          </a:p>
          <a:p>
            <a:pPr algn="just"/>
            <a:r>
              <a:rPr lang="en-US" sz="1500" dirty="0">
                <a:latin typeface="Cambria" panose="02040503050406030204" pitchFamily="18" charset="0"/>
                <a:ea typeface="Cambria" panose="02040503050406030204" pitchFamily="18" charset="0"/>
              </a:rPr>
              <a:t>Les prix </a:t>
            </a:r>
            <a:r>
              <a:rPr lang="en-US" sz="1500" dirty="0" err="1">
                <a:latin typeface="Cambria" panose="02040503050406030204" pitchFamily="18" charset="0"/>
                <a:ea typeface="Cambria" panose="02040503050406030204" pitchFamily="18" charset="0"/>
              </a:rPr>
              <a:t>spéciaux</a:t>
            </a:r>
            <a:r>
              <a:rPr lang="en-US" sz="1500" dirty="0">
                <a:latin typeface="Cambria" panose="02040503050406030204" pitchFamily="18" charset="0"/>
                <a:ea typeface="Cambria" panose="02040503050406030204" pitchFamily="18" charset="0"/>
              </a:rPr>
              <a:t> (les 3 premiers de </a:t>
            </a:r>
            <a:r>
              <a:rPr lang="en-US" sz="1500" dirty="0" err="1">
                <a:latin typeface="Cambria" panose="02040503050406030204" pitchFamily="18" charset="0"/>
                <a:ea typeface="Cambria" panose="02040503050406030204" pitchFamily="18" charset="0"/>
              </a:rPr>
              <a:t>l’épreuve</a:t>
            </a:r>
            <a:r>
              <a:rPr lang="en-US" sz="1500" dirty="0">
                <a:latin typeface="Cambria" panose="02040503050406030204" pitchFamily="18" charset="0"/>
                <a:ea typeface="Cambria" panose="02040503050406030204" pitchFamily="18" charset="0"/>
              </a:rPr>
              <a:t>, le </a:t>
            </a:r>
            <a:r>
              <a:rPr lang="en-US" sz="1500" dirty="0" err="1">
                <a:latin typeface="Cambria" panose="02040503050406030204" pitchFamily="18" charset="0"/>
                <a:ea typeface="Cambria" panose="02040503050406030204" pitchFamily="18" charset="0"/>
              </a:rPr>
              <a:t>meilleur</a:t>
            </a:r>
            <a:r>
              <a:rPr lang="en-US" sz="1500" dirty="0">
                <a:latin typeface="Cambria" panose="02040503050406030204" pitchFamily="18" charset="0"/>
                <a:ea typeface="Cambria" panose="02040503050406030204" pitchFamily="18" charset="0"/>
              </a:rPr>
              <a:t> </a:t>
            </a:r>
            <a:r>
              <a:rPr lang="en-US" sz="1500" dirty="0" err="1">
                <a:latin typeface="Cambria" panose="02040503050406030204" pitchFamily="18" charset="0"/>
                <a:ea typeface="Cambria" panose="02040503050406030204" pitchFamily="18" charset="0"/>
              </a:rPr>
              <a:t>grimpeur</a:t>
            </a:r>
            <a:r>
              <a:rPr lang="en-US" sz="1500" dirty="0">
                <a:latin typeface="Cambria" panose="02040503050406030204" pitchFamily="18" charset="0"/>
                <a:ea typeface="Cambria" panose="02040503050406030204" pitchFamily="18" charset="0"/>
              </a:rPr>
              <a:t>, le </a:t>
            </a:r>
            <a:r>
              <a:rPr lang="en-US" sz="1500" dirty="0" err="1">
                <a:latin typeface="Cambria" panose="02040503050406030204" pitchFamily="18" charset="0"/>
                <a:ea typeface="Cambria" panose="02040503050406030204" pitchFamily="18" charset="0"/>
              </a:rPr>
              <a:t>meilleur</a:t>
            </a:r>
            <a:r>
              <a:rPr lang="en-US" sz="1500" dirty="0">
                <a:latin typeface="Cambria" panose="02040503050406030204" pitchFamily="18" charset="0"/>
                <a:ea typeface="Cambria" panose="02040503050406030204" pitchFamily="18" charset="0"/>
              </a:rPr>
              <a:t> des points </a:t>
            </a:r>
            <a:r>
              <a:rPr lang="en-US" sz="1500" dirty="0" err="1">
                <a:latin typeface="Cambria" panose="02040503050406030204" pitchFamily="18" charset="0"/>
                <a:ea typeface="Cambria" panose="02040503050406030204" pitchFamily="18" charset="0"/>
              </a:rPr>
              <a:t>chauds</a:t>
            </a:r>
            <a:r>
              <a:rPr lang="en-US" sz="1500" dirty="0">
                <a:latin typeface="Cambria" panose="02040503050406030204" pitchFamily="18" charset="0"/>
                <a:ea typeface="Cambria" panose="02040503050406030204" pitchFamily="18" charset="0"/>
              </a:rPr>
              <a:t>, le </a:t>
            </a:r>
            <a:r>
              <a:rPr lang="en-US" sz="1500" dirty="0" err="1">
                <a:latin typeface="Cambria" panose="02040503050406030204" pitchFamily="18" charset="0"/>
                <a:ea typeface="Cambria" panose="02040503050406030204" pitchFamily="18" charset="0"/>
              </a:rPr>
              <a:t>meilleur</a:t>
            </a:r>
            <a:r>
              <a:rPr lang="en-US" sz="1500" dirty="0">
                <a:latin typeface="Cambria" panose="02040503050406030204" pitchFamily="18" charset="0"/>
                <a:ea typeface="Cambria" panose="02040503050406030204" pitchFamily="18" charset="0"/>
              </a:rPr>
              <a:t> U19 1</a:t>
            </a:r>
            <a:r>
              <a:rPr lang="en-US" sz="1500" baseline="30000" dirty="0">
                <a:latin typeface="Cambria" panose="02040503050406030204" pitchFamily="18" charset="0"/>
                <a:ea typeface="Cambria" panose="02040503050406030204" pitchFamily="18" charset="0"/>
              </a:rPr>
              <a:t>ère</a:t>
            </a:r>
            <a:r>
              <a:rPr lang="en-US" sz="1500" dirty="0">
                <a:latin typeface="Cambria" panose="02040503050406030204" pitchFamily="18" charset="0"/>
                <a:ea typeface="Cambria" panose="02040503050406030204" pitchFamily="18" charset="0"/>
              </a:rPr>
              <a:t> </a:t>
            </a:r>
            <a:r>
              <a:rPr lang="en-US" sz="1500" dirty="0" err="1">
                <a:latin typeface="Cambria" panose="02040503050406030204" pitchFamily="18" charset="0"/>
                <a:ea typeface="Cambria" panose="02040503050406030204" pitchFamily="18" charset="0"/>
              </a:rPr>
              <a:t>année</a:t>
            </a:r>
            <a:r>
              <a:rPr lang="en-US" sz="1500" dirty="0">
                <a:latin typeface="Cambria" panose="02040503050406030204" pitchFamily="18" charset="0"/>
                <a:ea typeface="Cambria" panose="02040503050406030204" pitchFamily="18" charset="0"/>
              </a:rPr>
              <a:t>, le plus </a:t>
            </a:r>
            <a:r>
              <a:rPr lang="en-US" sz="1500" dirty="0" err="1">
                <a:latin typeface="Cambria" panose="02040503050406030204" pitchFamily="18" charset="0"/>
                <a:ea typeface="Cambria" panose="02040503050406030204" pitchFamily="18" charset="0"/>
              </a:rPr>
              <a:t>combatif</a:t>
            </a:r>
            <a:r>
              <a:rPr lang="en-US" sz="1500" dirty="0">
                <a:latin typeface="Cambria" panose="02040503050406030204" pitchFamily="18" charset="0"/>
                <a:ea typeface="Cambria" panose="02040503050406030204" pitchFamily="18" charset="0"/>
              </a:rPr>
              <a:t>) </a:t>
            </a:r>
            <a:r>
              <a:rPr lang="en-US" sz="1500" dirty="0" err="1">
                <a:latin typeface="Cambria" panose="02040503050406030204" pitchFamily="18" charset="0"/>
                <a:ea typeface="Cambria" panose="02040503050406030204" pitchFamily="18" charset="0"/>
              </a:rPr>
              <a:t>seront</a:t>
            </a:r>
            <a:r>
              <a:rPr lang="en-US" sz="1500" dirty="0">
                <a:latin typeface="Cambria" panose="02040503050406030204" pitchFamily="18" charset="0"/>
                <a:ea typeface="Cambria" panose="02040503050406030204" pitchFamily="18" charset="0"/>
              </a:rPr>
              <a:t> </a:t>
            </a:r>
            <a:r>
              <a:rPr lang="en-US" sz="1500" dirty="0" err="1">
                <a:latin typeface="Cambria" panose="02040503050406030204" pitchFamily="18" charset="0"/>
                <a:ea typeface="Cambria" panose="02040503050406030204" pitchFamily="18" charset="0"/>
              </a:rPr>
              <a:t>payés</a:t>
            </a:r>
            <a:r>
              <a:rPr lang="en-US" sz="1500" dirty="0">
                <a:latin typeface="Cambria" panose="02040503050406030204" pitchFamily="18" charset="0"/>
                <a:ea typeface="Cambria" panose="02040503050406030204" pitchFamily="18" charset="0"/>
              </a:rPr>
              <a:t> sur place </a:t>
            </a:r>
            <a:r>
              <a:rPr lang="en-US" sz="1500" dirty="0" err="1">
                <a:latin typeface="Cambria" panose="02040503050406030204" pitchFamily="18" charset="0"/>
                <a:ea typeface="Cambria" panose="02040503050406030204" pitchFamily="18" charset="0"/>
              </a:rPr>
              <a:t>dès</a:t>
            </a:r>
            <a:r>
              <a:rPr lang="en-US" sz="1500" dirty="0">
                <a:latin typeface="Cambria" panose="02040503050406030204" pitchFamily="18" charset="0"/>
                <a:ea typeface="Cambria" panose="02040503050406030204" pitchFamily="18" charset="0"/>
              </a:rPr>
              <a:t> le retour des </a:t>
            </a:r>
            <a:r>
              <a:rPr lang="en-US" sz="1500" dirty="0" err="1">
                <a:latin typeface="Cambria" panose="02040503050406030204" pitchFamily="18" charset="0"/>
                <a:ea typeface="Cambria" panose="02040503050406030204" pitchFamily="18" charset="0"/>
              </a:rPr>
              <a:t>dossards</a:t>
            </a:r>
            <a:r>
              <a:rPr lang="en-US" sz="1500" dirty="0">
                <a:latin typeface="Cambria" panose="02040503050406030204" pitchFamily="18" charset="0"/>
                <a:ea typeface="Cambria" panose="02040503050406030204" pitchFamily="18" charset="0"/>
              </a:rPr>
              <a:t> et des </a:t>
            </a:r>
            <a:r>
              <a:rPr lang="en-US" sz="1500" dirty="0" err="1">
                <a:latin typeface="Cambria" panose="02040503050406030204" pitchFamily="18" charset="0"/>
                <a:ea typeface="Cambria" panose="02040503050406030204" pitchFamily="18" charset="0"/>
              </a:rPr>
              <a:t>transpondeurs</a:t>
            </a:r>
            <a:r>
              <a:rPr lang="en-US" sz="1500" dirty="0">
                <a:latin typeface="Cambria" panose="02040503050406030204" pitchFamily="18" charset="0"/>
                <a:ea typeface="Cambria" panose="02040503050406030204" pitchFamily="18" charset="0"/>
              </a:rPr>
              <a:t> de </a:t>
            </a:r>
            <a:r>
              <a:rPr lang="en-US" sz="1500" dirty="0" err="1">
                <a:latin typeface="Cambria" panose="02040503050406030204" pitchFamily="18" charset="0"/>
                <a:ea typeface="Cambria" panose="02040503050406030204" pitchFamily="18" charset="0"/>
              </a:rPr>
              <a:t>l’ensemble</a:t>
            </a:r>
            <a:r>
              <a:rPr lang="en-US" sz="1500" dirty="0">
                <a:latin typeface="Cambria" panose="02040503050406030204" pitchFamily="18" charset="0"/>
                <a:ea typeface="Cambria" panose="02040503050406030204" pitchFamily="18" charset="0"/>
              </a:rPr>
              <a:t> de </a:t>
            </a:r>
            <a:r>
              <a:rPr lang="en-US" sz="1500" dirty="0" err="1">
                <a:latin typeface="Cambria" panose="02040503050406030204" pitchFamily="18" charset="0"/>
                <a:ea typeface="Cambria" panose="02040503050406030204" pitchFamily="18" charset="0"/>
              </a:rPr>
              <a:t>l’équipe</a:t>
            </a:r>
            <a:r>
              <a:rPr lang="en-US" sz="1500" dirty="0">
                <a:latin typeface="Cambria" panose="02040503050406030204" pitchFamily="18" charset="0"/>
                <a:ea typeface="Cambria" panose="02040503050406030204" pitchFamily="18" charset="0"/>
              </a:rPr>
              <a:t> des coureurs </a:t>
            </a:r>
            <a:r>
              <a:rPr lang="en-US" sz="1500" dirty="0" err="1">
                <a:latin typeface="Cambria" panose="02040503050406030204" pitchFamily="18" charset="0"/>
                <a:ea typeface="Cambria" panose="02040503050406030204" pitchFamily="18" charset="0"/>
              </a:rPr>
              <a:t>concernés</a:t>
            </a:r>
            <a:r>
              <a:rPr lang="en-US" sz="1500" dirty="0">
                <a:latin typeface="Cambria" panose="02040503050406030204" pitchFamily="18" charset="0"/>
                <a:ea typeface="Cambria" panose="02040503050406030204" pitchFamily="18" charset="0"/>
              </a:rPr>
              <a:t>.</a:t>
            </a:r>
          </a:p>
          <a:p>
            <a:pPr indent="-228600" algn="l">
              <a:buFont typeface="Arial" panose="020B0604020202020204" pitchFamily="34" charset="0"/>
              <a:buChar char="•"/>
            </a:pPr>
            <a:r>
              <a:rPr lang="en-US" sz="1500" b="1" dirty="0">
                <a:latin typeface="Cambria" panose="02040503050406030204" pitchFamily="18" charset="0"/>
                <a:ea typeface="Cambria" panose="02040503050406030204" pitchFamily="18" charset="0"/>
              </a:rPr>
              <a:t>Tout </a:t>
            </a:r>
            <a:r>
              <a:rPr lang="en-US" sz="1500" b="1" dirty="0" err="1">
                <a:latin typeface="Cambria" panose="02040503050406030204" pitchFamily="18" charset="0"/>
                <a:ea typeface="Cambria" panose="02040503050406030204" pitchFamily="18" charset="0"/>
              </a:rPr>
              <a:t>transpondeur</a:t>
            </a:r>
            <a:r>
              <a:rPr lang="en-US" sz="1500" b="1" dirty="0">
                <a:latin typeface="Cambria" panose="02040503050406030204" pitchFamily="18" charset="0"/>
                <a:ea typeface="Cambria" panose="02040503050406030204" pitchFamily="18" charset="0"/>
              </a:rPr>
              <a:t> non </a:t>
            </a:r>
            <a:r>
              <a:rPr lang="en-US" sz="1500" b="1" dirty="0" err="1">
                <a:latin typeface="Cambria" panose="02040503050406030204" pitchFamily="18" charset="0"/>
                <a:ea typeface="Cambria" panose="02040503050406030204" pitchFamily="18" charset="0"/>
              </a:rPr>
              <a:t>rendu</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ou</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abimé</a:t>
            </a:r>
            <a:r>
              <a:rPr lang="en-US" sz="1500" b="1" dirty="0">
                <a:latin typeface="Cambria" panose="02040503050406030204" pitchFamily="18" charset="0"/>
                <a:ea typeface="Cambria" panose="02040503050406030204" pitchFamily="18" charset="0"/>
              </a:rPr>
              <a:t> sera </a:t>
            </a:r>
            <a:r>
              <a:rPr lang="en-US" sz="1500" b="1" dirty="0" err="1">
                <a:latin typeface="Cambria" panose="02040503050406030204" pitchFamily="18" charset="0"/>
                <a:ea typeface="Cambria" panose="02040503050406030204" pitchFamily="18" charset="0"/>
              </a:rPr>
              <a:t>facturé</a:t>
            </a:r>
            <a:r>
              <a:rPr lang="en-US" sz="1500" b="1" dirty="0">
                <a:latin typeface="Cambria" panose="02040503050406030204" pitchFamily="18" charset="0"/>
                <a:ea typeface="Cambria" panose="02040503050406030204" pitchFamily="18" charset="0"/>
              </a:rPr>
              <a:t> 60€ par le </a:t>
            </a:r>
            <a:r>
              <a:rPr lang="en-US" sz="1500" b="1" dirty="0" err="1">
                <a:latin typeface="Cambria" panose="02040503050406030204" pitchFamily="18" charset="0"/>
                <a:ea typeface="Cambria" panose="02040503050406030204" pitchFamily="18" charset="0"/>
              </a:rPr>
              <a:t>prestataire</a:t>
            </a:r>
            <a:r>
              <a:rPr lang="en-US" sz="1500" b="1" dirty="0">
                <a:latin typeface="Cambria" panose="02040503050406030204" pitchFamily="18" charset="0"/>
                <a:ea typeface="Cambria" panose="02040503050406030204" pitchFamily="18" charset="0"/>
              </a:rPr>
              <a:t> de la FFC</a:t>
            </a:r>
          </a:p>
          <a:p>
            <a:pPr algn="just"/>
            <a:r>
              <a:rPr lang="en-US" sz="1500" dirty="0" err="1">
                <a:latin typeface="Cambria" panose="02040503050406030204" pitchFamily="18" charset="0"/>
                <a:ea typeface="Cambria" panose="02040503050406030204" pitchFamily="18" charset="0"/>
              </a:rPr>
              <a:t>L’information</a:t>
            </a:r>
            <a:r>
              <a:rPr lang="en-US" sz="1500" dirty="0">
                <a:latin typeface="Cambria" panose="02040503050406030204" pitchFamily="18" charset="0"/>
                <a:ea typeface="Cambria" panose="02040503050406030204" pitchFamily="18" charset="0"/>
              </a:rPr>
              <a:t> sera </a:t>
            </a:r>
            <a:r>
              <a:rPr lang="en-US" sz="1500" dirty="0" err="1">
                <a:latin typeface="Cambria" panose="02040503050406030204" pitchFamily="18" charset="0"/>
                <a:ea typeface="Cambria" panose="02040503050406030204" pitchFamily="18" charset="0"/>
              </a:rPr>
              <a:t>assurée</a:t>
            </a:r>
            <a:r>
              <a:rPr lang="en-US" sz="1500" dirty="0">
                <a:latin typeface="Cambria" panose="02040503050406030204" pitchFamily="18" charset="0"/>
                <a:ea typeface="Cambria" panose="02040503050406030204" pitchFamily="18" charset="0"/>
              </a:rPr>
              <a:t> par la société</a:t>
            </a:r>
            <a:r>
              <a:rPr lang="en-US" sz="1500" b="1" dirty="0">
                <a:latin typeface="Cambria" panose="02040503050406030204" pitchFamily="18" charset="0"/>
                <a:ea typeface="Cambria" panose="02040503050406030204" pitchFamily="18" charset="0"/>
              </a:rPr>
              <a:t> Alain BILES Cyclisme Développement </a:t>
            </a:r>
            <a:r>
              <a:rPr lang="en-US" sz="1500" dirty="0">
                <a:latin typeface="Cambria" panose="02040503050406030204" pitchFamily="18" charset="0"/>
                <a:ea typeface="Cambria" panose="02040503050406030204" pitchFamily="18" charset="0"/>
              </a:rPr>
              <a:t>qui </a:t>
            </a:r>
            <a:r>
              <a:rPr lang="en-US" sz="1500" dirty="0" err="1">
                <a:latin typeface="Cambria" panose="02040503050406030204" pitchFamily="18" charset="0"/>
                <a:ea typeface="Cambria" panose="02040503050406030204" pitchFamily="18" charset="0"/>
              </a:rPr>
              <a:t>effectuera</a:t>
            </a:r>
            <a:r>
              <a:rPr lang="en-US" sz="1500" dirty="0">
                <a:latin typeface="Cambria" panose="02040503050406030204" pitchFamily="18" charset="0"/>
                <a:ea typeface="Cambria" panose="02040503050406030204" pitchFamily="18" charset="0"/>
              </a:rPr>
              <a:t> </a:t>
            </a:r>
            <a:r>
              <a:rPr lang="en-US" sz="1500" dirty="0" err="1">
                <a:latin typeface="Cambria" panose="02040503050406030204" pitchFamily="18" charset="0"/>
                <a:ea typeface="Cambria" panose="02040503050406030204" pitchFamily="18" charset="0"/>
              </a:rPr>
              <a:t>également</a:t>
            </a:r>
            <a:r>
              <a:rPr lang="en-US" sz="1500" dirty="0">
                <a:latin typeface="Cambria" panose="02040503050406030204" pitchFamily="18" charset="0"/>
                <a:ea typeface="Cambria" panose="02040503050406030204" pitchFamily="18" charset="0"/>
              </a:rPr>
              <a:t> le </a:t>
            </a:r>
            <a:r>
              <a:rPr lang="en-US" sz="1500" dirty="0" err="1">
                <a:latin typeface="Cambria" panose="02040503050406030204" pitchFamily="18" charset="0"/>
                <a:ea typeface="Cambria" panose="02040503050406030204" pitchFamily="18" charset="0"/>
              </a:rPr>
              <a:t>dépannage</a:t>
            </a:r>
            <a:r>
              <a:rPr lang="en-US" sz="1500" dirty="0">
                <a:latin typeface="Cambria" panose="02040503050406030204" pitchFamily="18" charset="0"/>
                <a:ea typeface="Cambria" panose="02040503050406030204" pitchFamily="18" charset="0"/>
              </a:rPr>
              <a:t> </a:t>
            </a:r>
            <a:r>
              <a:rPr lang="en-US" sz="1500" dirty="0" err="1">
                <a:latin typeface="Cambria" panose="02040503050406030204" pitchFamily="18" charset="0"/>
                <a:ea typeface="Cambria" panose="02040503050406030204" pitchFamily="18" charset="0"/>
              </a:rPr>
              <a:t>neutre</a:t>
            </a:r>
            <a:r>
              <a:rPr lang="en-US" sz="1500" dirty="0">
                <a:latin typeface="Cambria" panose="02040503050406030204" pitchFamily="18" charset="0"/>
                <a:ea typeface="Cambria" panose="02040503050406030204" pitchFamily="18" charset="0"/>
              </a:rPr>
              <a:t>.</a:t>
            </a:r>
            <a:br>
              <a:rPr lang="en-US" sz="1500" dirty="0">
                <a:latin typeface="Cambria" panose="02040503050406030204" pitchFamily="18" charset="0"/>
                <a:ea typeface="Cambria" panose="02040503050406030204" pitchFamily="18" charset="0"/>
              </a:rPr>
            </a:br>
            <a:r>
              <a:rPr lang="en-US" sz="1500" dirty="0">
                <a:latin typeface="Cambria" panose="02040503050406030204" pitchFamily="18" charset="0"/>
                <a:ea typeface="Cambria" panose="02040503050406030204" pitchFamily="18" charset="0"/>
              </a:rPr>
              <a:t>Les </a:t>
            </a:r>
            <a:r>
              <a:rPr lang="en-US" sz="1500" dirty="0" err="1">
                <a:latin typeface="Cambria" panose="02040503050406030204" pitchFamily="18" charset="0"/>
                <a:ea typeface="Cambria" panose="02040503050406030204" pitchFamily="18" charset="0"/>
              </a:rPr>
              <a:t>informations</a:t>
            </a:r>
            <a:r>
              <a:rPr lang="en-US" sz="1500" dirty="0">
                <a:latin typeface="Cambria" panose="02040503050406030204" pitchFamily="18" charset="0"/>
                <a:ea typeface="Cambria" panose="02040503050406030204" pitchFamily="18" charset="0"/>
              </a:rPr>
              <a:t> en direct sur la course </a:t>
            </a:r>
            <a:r>
              <a:rPr lang="en-US" sz="1500" dirty="0" err="1">
                <a:latin typeface="Cambria" panose="02040503050406030204" pitchFamily="18" charset="0"/>
                <a:ea typeface="Cambria" panose="02040503050406030204" pitchFamily="18" charset="0"/>
              </a:rPr>
              <a:t>sont</a:t>
            </a:r>
            <a:r>
              <a:rPr lang="en-US" sz="1500" dirty="0">
                <a:latin typeface="Cambria" panose="02040503050406030204" pitchFamily="18" charset="0"/>
                <a:ea typeface="Cambria" panose="02040503050406030204" pitchFamily="18" charset="0"/>
              </a:rPr>
              <a:t> </a:t>
            </a:r>
            <a:r>
              <a:rPr lang="en-US" sz="1500" dirty="0" err="1">
                <a:latin typeface="Cambria" panose="02040503050406030204" pitchFamily="18" charset="0"/>
                <a:ea typeface="Cambria" panose="02040503050406030204" pitchFamily="18" charset="0"/>
              </a:rPr>
              <a:t>émises</a:t>
            </a:r>
            <a:r>
              <a:rPr lang="en-US" sz="1500" dirty="0">
                <a:latin typeface="Cambria" panose="02040503050406030204" pitchFamily="18" charset="0"/>
                <a:ea typeface="Cambria" panose="02040503050406030204" pitchFamily="18" charset="0"/>
              </a:rPr>
              <a:t> par Radio Tour sur la </a:t>
            </a:r>
            <a:r>
              <a:rPr lang="en-US" sz="1500" dirty="0" err="1">
                <a:latin typeface="Cambria" panose="02040503050406030204" pitchFamily="18" charset="0"/>
                <a:ea typeface="Cambria" panose="02040503050406030204" pitchFamily="18" charset="0"/>
              </a:rPr>
              <a:t>fréquence</a:t>
            </a:r>
            <a:r>
              <a:rPr lang="en-US" sz="1500" dirty="0">
                <a:latin typeface="Cambria" panose="02040503050406030204" pitchFamily="18" charset="0"/>
                <a:ea typeface="Cambria" panose="02040503050406030204" pitchFamily="18" charset="0"/>
              </a:rPr>
              <a:t> 157, 575 </a:t>
            </a:r>
            <a:r>
              <a:rPr lang="en-US" sz="1500" dirty="0" err="1">
                <a:latin typeface="Cambria" panose="02040503050406030204" pitchFamily="18" charset="0"/>
                <a:ea typeface="Cambria" panose="02040503050406030204" pitchFamily="18" charset="0"/>
              </a:rPr>
              <a:t>Mhz</a:t>
            </a:r>
            <a:endParaRPr lang="en-US" sz="1500" dirty="0">
              <a:latin typeface="Cambria" panose="02040503050406030204" pitchFamily="18" charset="0"/>
              <a:ea typeface="Cambria" panose="02040503050406030204" pitchFamily="18" charset="0"/>
            </a:endParaRPr>
          </a:p>
          <a:p>
            <a:pPr indent="-228600" algn="l">
              <a:buFont typeface="Arial" panose="020B0604020202020204" pitchFamily="34" charset="0"/>
              <a:buChar char="•"/>
            </a:pPr>
            <a:endParaRPr lang="en-US" sz="1500" dirty="0">
              <a:latin typeface="Cambria" panose="02040503050406030204" pitchFamily="18" charset="0"/>
              <a:ea typeface="Cambria" panose="02040503050406030204" pitchFamily="18" charset="0"/>
            </a:endParaRPr>
          </a:p>
          <a:p>
            <a:pPr indent="-228600" algn="l">
              <a:buFont typeface="Arial" panose="020B0604020202020204" pitchFamily="34" charset="0"/>
              <a:buChar char="•"/>
            </a:pPr>
            <a:r>
              <a:rPr lang="en-US" sz="1500" dirty="0">
                <a:latin typeface="Cambria" panose="02040503050406030204" pitchFamily="18" charset="0"/>
                <a:ea typeface="Cambria" panose="02040503050406030204" pitchFamily="18" charset="0"/>
              </a:rPr>
              <a:t>Animateur Radio-Tour: </a:t>
            </a:r>
            <a:r>
              <a:rPr lang="en-US" sz="1500" b="1" dirty="0">
                <a:latin typeface="Cambria" panose="02040503050406030204" pitchFamily="18" charset="0"/>
                <a:ea typeface="Cambria" panose="02040503050406030204" pitchFamily="18" charset="0"/>
              </a:rPr>
              <a:t>Julien THOLLET</a:t>
            </a:r>
          </a:p>
          <a:p>
            <a:pPr indent="-228600" algn="l">
              <a:buFont typeface="Arial" panose="020B0604020202020204" pitchFamily="34" charset="0"/>
              <a:buChar char="•"/>
            </a:pPr>
            <a:r>
              <a:rPr lang="en-US" sz="1500" dirty="0">
                <a:latin typeface="Cambria" panose="02040503050406030204" pitchFamily="18" charset="0"/>
                <a:ea typeface="Cambria" panose="02040503050406030204" pitchFamily="18" charset="0"/>
              </a:rPr>
              <a:t>Speaker de </a:t>
            </a:r>
            <a:r>
              <a:rPr lang="en-US" sz="1500" dirty="0" err="1">
                <a:latin typeface="Cambria" panose="02040503050406030204" pitchFamily="18" charset="0"/>
                <a:ea typeface="Cambria" panose="02040503050406030204" pitchFamily="18" charset="0"/>
              </a:rPr>
              <a:t>l’épreuve</a:t>
            </a:r>
            <a:r>
              <a:rPr lang="en-US" sz="1500"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Lilian</a:t>
            </a:r>
            <a:r>
              <a:rPr lang="en-US" sz="1500" b="1" dirty="0">
                <a:latin typeface="Cambria" panose="02040503050406030204" pitchFamily="18" charset="0"/>
                <a:ea typeface="Cambria" panose="02040503050406030204" pitchFamily="18" charset="0"/>
              </a:rPr>
              <a:t> </a:t>
            </a:r>
            <a:r>
              <a:rPr lang="en-US" sz="1500" b="1" dirty="0" smtClean="0">
                <a:latin typeface="Cambria" panose="02040503050406030204" pitchFamily="18" charset="0"/>
                <a:ea typeface="Cambria" panose="02040503050406030204" pitchFamily="18" charset="0"/>
              </a:rPr>
              <a:t>COUILLEZ </a:t>
            </a:r>
          </a:p>
          <a:p>
            <a:pPr indent="-228600" algn="l">
              <a:buFont typeface="Arial" panose="020B0604020202020204" pitchFamily="34" charset="0"/>
              <a:buChar char="•"/>
            </a:pPr>
            <a:endParaRPr lang="en-US" sz="1500" b="1" dirty="0">
              <a:latin typeface="Cambria" panose="02040503050406030204" pitchFamily="18" charset="0"/>
              <a:ea typeface="Cambria" panose="02040503050406030204" pitchFamily="18" charset="0"/>
            </a:endParaRPr>
          </a:p>
          <a:p>
            <a:pPr indent="-228600" algn="l">
              <a:buFont typeface="Arial" panose="020B0604020202020204" pitchFamily="34" charset="0"/>
              <a:buChar char="•"/>
            </a:pPr>
            <a:endParaRPr lang="en-US" sz="1300" dirty="0"/>
          </a:p>
        </p:txBody>
      </p:sp>
      <p:sp>
        <p:nvSpPr>
          <p:cNvPr id="26" name="Oval 12">
            <a:extLst>
              <a:ext uri="{FF2B5EF4-FFF2-40B4-BE49-F238E27FC236}">
                <a16:creationId xmlns:a16="http://schemas.microsoft.com/office/drawing/2014/main" xmlns=""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xmlns="" id="{1DD5B356-F80D-B2FC-0492-CEE6D7945BAB}"/>
              </a:ext>
            </a:extLst>
          </p:cNvPr>
          <p:cNvPicPr>
            <a:picLocks noChangeAspect="1"/>
          </p:cNvPicPr>
          <p:nvPr/>
        </p:nvPicPr>
        <p:blipFill>
          <a:blip r:embed="rId2" cstate="print">
            <a:extLst>
              <a:ext uri="{28A0092B-C50C-407E-A947-70E740481C1C}">
                <a14:useLocalDpi xmlns:a14="http://schemas.microsoft.com/office/drawing/2010/main" xmlns="" val="0"/>
              </a:ext>
            </a:extLst>
          </a:blip>
          <a:srcRect l="15385" r="15385"/>
          <a:stretch/>
        </p:blipFill>
        <p:spPr>
          <a:xfrm>
            <a:off x="7886626" y="2261514"/>
            <a:ext cx="3420000" cy="3292086"/>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27" name="Arc 26">
            <a:extLst>
              <a:ext uri="{FF2B5EF4-FFF2-40B4-BE49-F238E27FC236}">
                <a16:creationId xmlns:a16="http://schemas.microsoft.com/office/drawing/2014/main" xmlns=""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Image 3" descr="Une image contenant Graphique, Police, graphisme, texte&#10;&#10;Le contenu généré par l’IA peut être incorrect.">
            <a:extLst>
              <a:ext uri="{FF2B5EF4-FFF2-40B4-BE49-F238E27FC236}">
                <a16:creationId xmlns:a16="http://schemas.microsoft.com/office/drawing/2014/main" xmlns="" id="{68940E9B-3221-71C1-66C7-95F08A219F3B}"/>
              </a:ext>
            </a:extLst>
          </p:cNvPr>
          <p:cNvPicPr>
            <a:picLocks noChangeAspect="1"/>
          </p:cNvPicPr>
          <p:nvPr/>
        </p:nvPicPr>
        <p:blipFill>
          <a:blip r:embed="rId3" cstate="print">
            <a:extLst>
              <a:ext uri="{28A0092B-C50C-407E-A947-70E740481C1C}">
                <a14:useLocalDpi xmlns:a14="http://schemas.microsoft.com/office/drawing/2010/main" xmlns="" val="0"/>
              </a:ext>
            </a:extLst>
          </a:blip>
          <a:srcRect l="46702" r="27558" b="1"/>
          <a:stretch/>
        </p:blipFill>
        <p:spPr>
          <a:xfrm>
            <a:off x="6664167" y="1173536"/>
            <a:ext cx="2016000" cy="1723037"/>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7" name="Image 6" descr="Une image contenant Police, clipart, Graphique, logo&#10;&#10;Le contenu généré par l’IA peut être incorrect.">
            <a:extLst>
              <a:ext uri="{FF2B5EF4-FFF2-40B4-BE49-F238E27FC236}">
                <a16:creationId xmlns:a16="http://schemas.microsoft.com/office/drawing/2014/main" xmlns="" id="{F38BC8F6-CBC6-780C-7074-8762911A9C6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213384" y="5829312"/>
            <a:ext cx="1371258" cy="862198"/>
          </a:xfrm>
          <a:prstGeom prst="rect">
            <a:avLst/>
          </a:prstGeom>
        </p:spPr>
      </p:pic>
      <p:pic>
        <p:nvPicPr>
          <p:cNvPr id="9" name="Image 8" descr="Une image contenant Graphique, Police, graphisme, texte&#10;&#10;Le contenu généré par l’IA peut être incorrect.">
            <a:extLst>
              <a:ext uri="{FF2B5EF4-FFF2-40B4-BE49-F238E27FC236}">
                <a16:creationId xmlns:a16="http://schemas.microsoft.com/office/drawing/2014/main" xmlns="" id="{252A3721-0A3A-281E-5C9C-B7A8B743D26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570807" y="105978"/>
            <a:ext cx="2504563" cy="553614"/>
          </a:xfrm>
          <a:prstGeom prst="rect">
            <a:avLst/>
          </a:prstGeom>
        </p:spPr>
      </p:pic>
      <p:sp>
        <p:nvSpPr>
          <p:cNvPr id="10" name="Organigramme : Carte perforée 9">
            <a:extLst>
              <a:ext uri="{FF2B5EF4-FFF2-40B4-BE49-F238E27FC236}">
                <a16:creationId xmlns:a16="http://schemas.microsoft.com/office/drawing/2014/main" xmlns="" id="{8C3D2DA3-4988-82A2-2B8F-BA47E057F3D3}"/>
              </a:ext>
            </a:extLst>
          </p:cNvPr>
          <p:cNvSpPr/>
          <p:nvPr/>
        </p:nvSpPr>
        <p:spPr>
          <a:xfrm rot="10800000">
            <a:off x="3044" y="-2"/>
            <a:ext cx="9451133" cy="1024075"/>
          </a:xfrm>
          <a:prstGeom prst="flowChartPunchedCard">
            <a:avLst/>
          </a:prstGeom>
          <a:solidFill>
            <a:schemeClr val="bg1">
              <a:lumMod val="8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re 1">
            <a:extLst>
              <a:ext uri="{FF2B5EF4-FFF2-40B4-BE49-F238E27FC236}">
                <a16:creationId xmlns:a16="http://schemas.microsoft.com/office/drawing/2014/main" xmlns="" id="{5E288966-FCC4-F010-D698-918A96B2C4BE}"/>
              </a:ext>
            </a:extLst>
          </p:cNvPr>
          <p:cNvSpPr txBox="1">
            <a:spLocks/>
          </p:cNvSpPr>
          <p:nvPr/>
        </p:nvSpPr>
        <p:spPr>
          <a:xfrm>
            <a:off x="56483" y="52702"/>
            <a:ext cx="8884619" cy="8791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latin typeface="Cambria" panose="02040503050406030204" pitchFamily="18" charset="0"/>
                <a:ea typeface="Cambria" panose="02040503050406030204" pitchFamily="18" charset="0"/>
              </a:rPr>
              <a:t>Guide de la course</a:t>
            </a:r>
          </a:p>
          <a:p>
            <a:pPr algn="l"/>
            <a:r>
              <a:rPr lang="fr-FR" sz="2800" b="1" dirty="0">
                <a:latin typeface="Cambria" panose="02040503050406030204" pitchFamily="18" charset="0"/>
                <a:ea typeface="Cambria" panose="02040503050406030204" pitchFamily="18" charset="0"/>
              </a:rPr>
              <a:t>Grand Prix de Saint-Etienne Loire Activ Réseaux U19</a:t>
            </a:r>
          </a:p>
        </p:txBody>
      </p:sp>
      <p:sp>
        <p:nvSpPr>
          <p:cNvPr id="12" name="Organigramme : Carte perforée 11">
            <a:extLst>
              <a:ext uri="{FF2B5EF4-FFF2-40B4-BE49-F238E27FC236}">
                <a16:creationId xmlns:a16="http://schemas.microsoft.com/office/drawing/2014/main" xmlns="" id="{5383463B-83A3-8883-3769-84F5AA03675D}"/>
              </a:ext>
            </a:extLst>
          </p:cNvPr>
          <p:cNvSpPr/>
          <p:nvPr/>
        </p:nvSpPr>
        <p:spPr>
          <a:xfrm>
            <a:off x="9512491" y="5778374"/>
            <a:ext cx="2621193" cy="1024077"/>
          </a:xfrm>
          <a:prstGeom prst="flowChartPunchedCard">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xmlns="" id="{9CFE076D-CA48-2025-BF96-785ACC6D0448}"/>
              </a:ext>
            </a:extLst>
          </p:cNvPr>
          <p:cNvSpPr txBox="1"/>
          <p:nvPr/>
        </p:nvSpPr>
        <p:spPr>
          <a:xfrm>
            <a:off x="10360959" y="5590598"/>
            <a:ext cx="1856028" cy="246221"/>
          </a:xfrm>
          <a:prstGeom prst="rect">
            <a:avLst/>
          </a:prstGeom>
          <a:noFill/>
          <a:ln>
            <a:noFill/>
          </a:ln>
        </p:spPr>
        <p:txBody>
          <a:bodyPr wrap="square" rtlCol="0">
            <a:spAutoFit/>
          </a:bodyPr>
          <a:lstStyle/>
          <a:p>
            <a:pPr algn="r"/>
            <a:r>
              <a:rPr lang="fr-FR" sz="1000" i="1" dirty="0">
                <a:solidFill>
                  <a:schemeClr val="bg1">
                    <a:lumMod val="75000"/>
                  </a:schemeClr>
                </a:solidFill>
              </a:rPr>
              <a:t>Merci à tous nos partenaires !</a:t>
            </a:r>
          </a:p>
        </p:txBody>
      </p:sp>
    </p:spTree>
    <p:extLst>
      <p:ext uri="{BB962C8B-B14F-4D97-AF65-F5344CB8AC3E}">
        <p14:creationId xmlns:p14="http://schemas.microsoft.com/office/powerpoint/2010/main" xmlns="" val="123290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9D17710-BB54-EFB1-B27B-CFE05BE5956F}"/>
            </a:ext>
          </a:extLst>
        </p:cNvPr>
        <p:cNvGrpSpPr/>
        <p:nvPr/>
      </p:nvGrpSpPr>
      <p:grpSpPr>
        <a:xfrm>
          <a:off x="0" y="0"/>
          <a:ext cx="0" cy="0"/>
          <a:chOff x="0" y="0"/>
          <a:chExt cx="0" cy="0"/>
        </a:xfrm>
      </p:grpSpPr>
      <p:sp>
        <p:nvSpPr>
          <p:cNvPr id="3" name="Sous-titre 2">
            <a:extLst>
              <a:ext uri="{FF2B5EF4-FFF2-40B4-BE49-F238E27FC236}">
                <a16:creationId xmlns:a16="http://schemas.microsoft.com/office/drawing/2014/main" xmlns="" id="{1522805C-700B-4D6F-9A12-76969D631135}"/>
              </a:ext>
            </a:extLst>
          </p:cNvPr>
          <p:cNvSpPr>
            <a:spLocks noGrp="1"/>
          </p:cNvSpPr>
          <p:nvPr>
            <p:ph type="subTitle" idx="1"/>
          </p:nvPr>
        </p:nvSpPr>
        <p:spPr>
          <a:xfrm>
            <a:off x="156610" y="1187202"/>
            <a:ext cx="9144000" cy="3634505"/>
          </a:xfrm>
        </p:spPr>
        <p:txBody>
          <a:bodyPr>
            <a:normAutofit/>
          </a:bodyPr>
          <a:lstStyle/>
          <a:p>
            <a:pPr algn="l"/>
            <a:r>
              <a:rPr lang="fr-FR" b="1" dirty="0">
                <a:latin typeface="Cambria" panose="02040503050406030204" pitchFamily="18" charset="0"/>
                <a:ea typeface="Cambria" panose="02040503050406030204" pitchFamily="18" charset="0"/>
              </a:rPr>
              <a:t>4-Règlement particulier de l’épreuve</a:t>
            </a:r>
          </a:p>
          <a:p>
            <a:pPr algn="just">
              <a:spcAft>
                <a:spcPts val="600"/>
              </a:spcAft>
            </a:pPr>
            <a:r>
              <a:rPr lang="fr-FR" sz="1800" b="1" dirty="0">
                <a:effectLst/>
                <a:latin typeface="Cambria" panose="02040503050406030204" pitchFamily="18" charset="0"/>
                <a:ea typeface="Cambria" panose="02040503050406030204" pitchFamily="18" charset="0"/>
                <a:cs typeface="Arial" panose="020B0604020202020204" pitchFamily="34" charset="0"/>
              </a:rPr>
              <a:t>Ravitaillement</a:t>
            </a:r>
            <a:endParaRPr lang="fr-FR" sz="1800" dirty="0">
              <a:effectLst/>
              <a:latin typeface="Cambria" panose="02040503050406030204" pitchFamily="18" charset="0"/>
              <a:ea typeface="Cambria" panose="02040503050406030204" pitchFamily="18" charset="0"/>
            </a:endParaRPr>
          </a:p>
          <a:p>
            <a:pPr algn="just"/>
            <a:r>
              <a:rPr lang="fr-FR" sz="1400" dirty="0">
                <a:effectLst/>
                <a:latin typeface="Cambria" panose="02040503050406030204" pitchFamily="18" charset="0"/>
                <a:ea typeface="Cambria" panose="02040503050406030204" pitchFamily="18" charset="0"/>
                <a:cs typeface="Arial" panose="020B0604020202020204" pitchFamily="34" charset="0"/>
              </a:rPr>
              <a:t>Le ravitaillement à pied des coureurs se fera à l’intérieur d’une zone délimitée s’étendant de la Roche jusqu’</a:t>
            </a:r>
            <a:r>
              <a:rPr lang="fr-FR" sz="1400" b="1" dirty="0">
                <a:effectLst/>
                <a:latin typeface="Cambria" panose="02040503050406030204" pitchFamily="18" charset="0"/>
                <a:ea typeface="Cambria" panose="02040503050406030204" pitchFamily="18" charset="0"/>
                <a:cs typeface="Arial" panose="020B0604020202020204" pitchFamily="34" charset="0"/>
              </a:rPr>
              <a:t> au virage à gauche de la </a:t>
            </a:r>
            <a:r>
              <a:rPr lang="fr-FR" sz="1400" b="1" dirty="0" err="1">
                <a:effectLst/>
                <a:latin typeface="Cambria" panose="02040503050406030204" pitchFamily="18" charset="0"/>
                <a:ea typeface="Cambria" panose="02040503050406030204" pitchFamily="18" charset="0"/>
                <a:cs typeface="Arial" panose="020B0604020202020204" pitchFamily="34" charset="0"/>
              </a:rPr>
              <a:t>viaret</a:t>
            </a:r>
            <a:r>
              <a:rPr lang="fr-FR" sz="1400" b="1" dirty="0">
                <a:effectLst/>
                <a:latin typeface="Cambria" panose="02040503050406030204" pitchFamily="18" charset="0"/>
                <a:ea typeface="Cambria" panose="02040503050406030204" pitchFamily="18" charset="0"/>
                <a:cs typeface="Arial" panose="020B0604020202020204" pitchFamily="34" charset="0"/>
              </a:rPr>
              <a:t> avant l’entrée du village de Saint Christo en Jarez (kilomètre 5,5 à 9 et ensuite à chaque tour)</a:t>
            </a:r>
            <a:r>
              <a:rPr lang="fr-FR" sz="1400" b="1" i="1" dirty="0">
                <a:effectLst/>
                <a:latin typeface="Cambria" panose="02040503050406030204" pitchFamily="18" charset="0"/>
                <a:ea typeface="Cambria" panose="02040503050406030204" pitchFamily="18" charset="0"/>
                <a:cs typeface="Arial" panose="020B0604020202020204" pitchFamily="34" charset="0"/>
              </a:rPr>
              <a:t>.</a:t>
            </a:r>
            <a:endParaRPr lang="fr-FR" sz="1400" dirty="0">
              <a:effectLst/>
              <a:latin typeface="Cambria" panose="02040503050406030204" pitchFamily="18" charset="0"/>
              <a:ea typeface="Cambria" panose="02040503050406030204" pitchFamily="18" charset="0"/>
            </a:endParaRPr>
          </a:p>
          <a:p>
            <a:pPr algn="just"/>
            <a:r>
              <a:rPr lang="fr-FR" sz="1400" dirty="0">
                <a:effectLst/>
                <a:latin typeface="Cambria" panose="02040503050406030204" pitchFamily="18" charset="0"/>
                <a:ea typeface="Cambria" panose="02040503050406030204" pitchFamily="18" charset="0"/>
                <a:cs typeface="Arial" panose="020B0604020202020204" pitchFamily="34" charset="0"/>
              </a:rPr>
              <a:t>Des dérogations à ces prescriptions pourront être apportées par le Collège des Commissaires, en consultation avec l’organisateur en cas de circonstances exceptionnelles.</a:t>
            </a:r>
          </a:p>
          <a:p>
            <a:pPr algn="just"/>
            <a:r>
              <a:rPr lang="fr-FR" sz="1800" b="1" dirty="0">
                <a:effectLst/>
                <a:latin typeface="Cambria" panose="02040503050406030204" pitchFamily="18" charset="0"/>
                <a:ea typeface="Times New Roman" panose="02020603050405020304" pitchFamily="18" charset="0"/>
                <a:cs typeface="Arial" panose="020B0604020202020204" pitchFamily="34" charset="0"/>
              </a:rPr>
              <a:t> </a:t>
            </a:r>
            <a:r>
              <a:rPr lang="fr-FR" sz="1800" b="1" dirty="0">
                <a:effectLst/>
                <a:latin typeface="Cambria" panose="02040503050406030204" pitchFamily="18" charset="0"/>
                <a:ea typeface="Cambria" panose="02040503050406030204" pitchFamily="18" charset="0"/>
                <a:cs typeface="Arial" panose="020B0604020202020204" pitchFamily="34" charset="0"/>
              </a:rPr>
              <a:t>Respect de la nature et de l’environnement</a:t>
            </a:r>
            <a:endParaRPr lang="fr-FR" sz="1800" dirty="0">
              <a:effectLst/>
              <a:latin typeface="Cambria" panose="02040503050406030204" pitchFamily="18" charset="0"/>
              <a:ea typeface="Cambria" panose="02040503050406030204" pitchFamily="18" charset="0"/>
            </a:endParaRPr>
          </a:p>
          <a:p>
            <a:pPr algn="just">
              <a:spcAft>
                <a:spcPts val="600"/>
              </a:spcAft>
            </a:pPr>
            <a:r>
              <a:rPr lang="fr-FR" sz="1400" dirty="0">
                <a:effectLst/>
                <a:latin typeface="Cambria" panose="02040503050406030204" pitchFamily="18" charset="0"/>
                <a:ea typeface="Cambria" panose="02040503050406030204" pitchFamily="18" charset="0"/>
                <a:cs typeface="Arial" panose="020B0604020202020204" pitchFamily="34" charset="0"/>
              </a:rPr>
              <a:t>Les Coureurs sont priés de se montrer respectueux de l’environnement en évitant de jeter leurs détritus sur la voie publique, en gardant notamment les emballages alimentaires dans leurs poches. Il en va de même pour les encadrants des équipes qui devront utiliser les poubelles de tri mis à leur disposition sur les zones de départ/arrivée et </a:t>
            </a:r>
            <a:r>
              <a:rPr lang="fr-FR" sz="1400" b="1" dirty="0">
                <a:effectLst/>
                <a:latin typeface="Cambria" panose="02040503050406030204" pitchFamily="18" charset="0"/>
                <a:ea typeface="Cambria" panose="02040503050406030204" pitchFamily="18" charset="0"/>
                <a:cs typeface="Arial" panose="020B0604020202020204" pitchFamily="34" charset="0"/>
              </a:rPr>
              <a:t>la zone de collecte spécifique située du virage de la </a:t>
            </a:r>
            <a:r>
              <a:rPr lang="fr-FR" sz="1400" b="1" dirty="0" err="1">
                <a:effectLst/>
                <a:latin typeface="Cambria" panose="02040503050406030204" pitchFamily="18" charset="0"/>
                <a:ea typeface="Cambria" panose="02040503050406030204" pitchFamily="18" charset="0"/>
                <a:cs typeface="Arial" panose="020B0604020202020204" pitchFamily="34" charset="0"/>
              </a:rPr>
              <a:t>viaret</a:t>
            </a:r>
            <a:r>
              <a:rPr lang="fr-FR" sz="1400" b="1" dirty="0">
                <a:effectLst/>
                <a:latin typeface="Cambria" panose="02040503050406030204" pitchFamily="18" charset="0"/>
                <a:ea typeface="Cambria" panose="02040503050406030204" pitchFamily="18" charset="0"/>
                <a:cs typeface="Arial" panose="020B0604020202020204" pitchFamily="34" charset="0"/>
              </a:rPr>
              <a:t> jusqu’au panneau à l’entrée du village à droite de la chaussée (kilomètre 9 à 9,5 et ensuite à chaque tour).</a:t>
            </a:r>
            <a:endParaRPr lang="fr-FR" sz="1400" dirty="0">
              <a:effectLst/>
              <a:latin typeface="Cambria" panose="02040503050406030204" pitchFamily="18" charset="0"/>
              <a:ea typeface="Cambria" panose="02040503050406030204" pitchFamily="18" charset="0"/>
            </a:endParaRPr>
          </a:p>
          <a:p>
            <a:pPr algn="just"/>
            <a:endParaRPr lang="fr-FR" sz="3200" dirty="0"/>
          </a:p>
        </p:txBody>
      </p:sp>
      <p:pic>
        <p:nvPicPr>
          <p:cNvPr id="6" name="Image 5" descr="Une image contenant texte, Police, vert, logo&#10;&#10;Le contenu généré par l’IA peut être incorrect.">
            <a:extLst>
              <a:ext uri="{FF2B5EF4-FFF2-40B4-BE49-F238E27FC236}">
                <a16:creationId xmlns:a16="http://schemas.microsoft.com/office/drawing/2014/main" xmlns="" id="{EDB0A490-F6FF-0288-68D2-BF28250BFC9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747754" y="5778374"/>
            <a:ext cx="2268000" cy="1052006"/>
          </a:xfrm>
          <a:prstGeom prst="rect">
            <a:avLst/>
          </a:prstGeom>
        </p:spPr>
      </p:pic>
      <p:pic>
        <p:nvPicPr>
          <p:cNvPr id="8" name="Image 7" descr="Une image contenant Graphique, Police, graphisme, texte&#10;&#10;Le contenu généré par l’IA peut être incorrect.">
            <a:extLst>
              <a:ext uri="{FF2B5EF4-FFF2-40B4-BE49-F238E27FC236}">
                <a16:creationId xmlns:a16="http://schemas.microsoft.com/office/drawing/2014/main" xmlns="" id="{4DA616A8-6C4C-FDB5-915C-7B4D9C82603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570807" y="105978"/>
            <a:ext cx="2504563" cy="553614"/>
          </a:xfrm>
          <a:prstGeom prst="rect">
            <a:avLst/>
          </a:prstGeom>
        </p:spPr>
      </p:pic>
      <p:sp>
        <p:nvSpPr>
          <p:cNvPr id="9" name="Organigramme : Carte perforée 8">
            <a:extLst>
              <a:ext uri="{FF2B5EF4-FFF2-40B4-BE49-F238E27FC236}">
                <a16:creationId xmlns:a16="http://schemas.microsoft.com/office/drawing/2014/main" xmlns="" id="{F6414D37-17E5-5FD0-1C31-1D207C0C9E88}"/>
              </a:ext>
            </a:extLst>
          </p:cNvPr>
          <p:cNvSpPr/>
          <p:nvPr/>
        </p:nvSpPr>
        <p:spPr>
          <a:xfrm rot="10800000">
            <a:off x="3044" y="-2"/>
            <a:ext cx="9451133" cy="1024075"/>
          </a:xfrm>
          <a:prstGeom prst="flowChartPunchedCard">
            <a:avLst/>
          </a:prstGeom>
          <a:solidFill>
            <a:schemeClr val="bg1">
              <a:lumMod val="8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xmlns="" id="{EAFC9CEF-ED3A-88E5-5401-622A5EAF8993}"/>
              </a:ext>
            </a:extLst>
          </p:cNvPr>
          <p:cNvSpPr txBox="1">
            <a:spLocks/>
          </p:cNvSpPr>
          <p:nvPr/>
        </p:nvSpPr>
        <p:spPr>
          <a:xfrm>
            <a:off x="56483" y="52702"/>
            <a:ext cx="8884619" cy="8791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latin typeface="Cambria" panose="02040503050406030204" pitchFamily="18" charset="0"/>
                <a:ea typeface="Cambria" panose="02040503050406030204" pitchFamily="18" charset="0"/>
              </a:rPr>
              <a:t>Guide de la course</a:t>
            </a:r>
          </a:p>
          <a:p>
            <a:pPr algn="l"/>
            <a:r>
              <a:rPr lang="fr-FR" sz="2800" b="1" dirty="0">
                <a:latin typeface="Cambria" panose="02040503050406030204" pitchFamily="18" charset="0"/>
                <a:ea typeface="Cambria" panose="02040503050406030204" pitchFamily="18" charset="0"/>
              </a:rPr>
              <a:t>Grand Prix de Saint-Etienne Loire Activ Réseaux U19</a:t>
            </a:r>
          </a:p>
        </p:txBody>
      </p:sp>
      <p:sp>
        <p:nvSpPr>
          <p:cNvPr id="11" name="Organigramme : Carte perforée 10">
            <a:extLst>
              <a:ext uri="{FF2B5EF4-FFF2-40B4-BE49-F238E27FC236}">
                <a16:creationId xmlns:a16="http://schemas.microsoft.com/office/drawing/2014/main" xmlns="" id="{656DD2A1-4FFE-E39B-AAC0-301F7DD646DA}"/>
              </a:ext>
            </a:extLst>
          </p:cNvPr>
          <p:cNvSpPr/>
          <p:nvPr/>
        </p:nvSpPr>
        <p:spPr>
          <a:xfrm>
            <a:off x="9512491" y="5778374"/>
            <a:ext cx="2621193" cy="1024077"/>
          </a:xfrm>
          <a:prstGeom prst="flowChartPunchedCard">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xmlns="" id="{CA2943D5-DA6D-8BC2-59AD-E6653F22D0FC}"/>
              </a:ext>
            </a:extLst>
          </p:cNvPr>
          <p:cNvSpPr txBox="1"/>
          <p:nvPr/>
        </p:nvSpPr>
        <p:spPr>
          <a:xfrm>
            <a:off x="10360959" y="5590598"/>
            <a:ext cx="1856028" cy="246221"/>
          </a:xfrm>
          <a:prstGeom prst="rect">
            <a:avLst/>
          </a:prstGeom>
          <a:noFill/>
          <a:ln>
            <a:noFill/>
          </a:ln>
        </p:spPr>
        <p:txBody>
          <a:bodyPr wrap="square" rtlCol="0">
            <a:spAutoFit/>
          </a:bodyPr>
          <a:lstStyle/>
          <a:p>
            <a:pPr algn="r"/>
            <a:r>
              <a:rPr lang="fr-FR" sz="1000" i="1" dirty="0">
                <a:solidFill>
                  <a:schemeClr val="bg1">
                    <a:lumMod val="75000"/>
                  </a:schemeClr>
                </a:solidFill>
              </a:rPr>
              <a:t>Merci à tous nos partenaires !</a:t>
            </a:r>
          </a:p>
        </p:txBody>
      </p:sp>
    </p:spTree>
    <p:extLst>
      <p:ext uri="{BB962C8B-B14F-4D97-AF65-F5344CB8AC3E}">
        <p14:creationId xmlns:p14="http://schemas.microsoft.com/office/powerpoint/2010/main" xmlns="" val="8340389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1192</TotalTime>
  <Words>1720</Words>
  <Application>Microsoft Office PowerPoint</Application>
  <PresentationFormat>Personnalisé</PresentationFormat>
  <Paragraphs>235</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Thème Office</vt:lpstr>
      <vt:lpstr>Grand Prix de Saint-Etienne Loire Activ Réseaux U19</vt:lpstr>
      <vt:lpstr>Grand Prix de Saint-Etienne Loire  Activ Réseaux U19</vt:lpstr>
      <vt:lpstr>Grand Prix de Saint-Etienne Loire Activ Réseaux U19</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Parcours 2025</vt:lpstr>
      <vt:lpstr>Diapositive 16</vt:lpstr>
      <vt:lpstr>Diapositive 17</vt:lpstr>
      <vt:lpstr>Diapositive 18</vt:lpstr>
      <vt:lpstr>Diapositive 19</vt:lpstr>
      <vt:lpstr>Diapositive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Grand Prix de Saint-Etienne Loire U19</dc:title>
  <dc:creator>ECSEL</dc:creator>
  <cp:lastModifiedBy>BESSON PHILIPPE</cp:lastModifiedBy>
  <cp:revision>57</cp:revision>
  <cp:lastPrinted>2026-02-28T10:24:51Z</cp:lastPrinted>
  <dcterms:created xsi:type="dcterms:W3CDTF">2025-01-31T19:22:19Z</dcterms:created>
  <dcterms:modified xsi:type="dcterms:W3CDTF">2026-03-01T16:06:17Z</dcterms:modified>
</cp:coreProperties>
</file>